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256" r:id="rId5"/>
    <p:sldId id="295" r:id="rId6"/>
    <p:sldId id="304" r:id="rId7"/>
    <p:sldId id="306" r:id="rId8"/>
    <p:sldId id="305" r:id="rId9"/>
    <p:sldId id="289" r:id="rId10"/>
    <p:sldId id="292" r:id="rId11"/>
    <p:sldId id="307" r:id="rId12"/>
    <p:sldId id="293" r:id="rId13"/>
    <p:sldId id="313" r:id="rId14"/>
    <p:sldId id="314" r:id="rId15"/>
    <p:sldId id="311" r:id="rId16"/>
    <p:sldId id="312" r:id="rId17"/>
    <p:sldId id="309" r:id="rId18"/>
    <p:sldId id="310" r:id="rId19"/>
    <p:sldId id="308" r:id="rId20"/>
    <p:sldId id="300" r:id="rId21"/>
    <p:sldId id="30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6637"/>
    <a:srgbClr val="DC4405"/>
    <a:srgbClr val="315470"/>
    <a:srgbClr val="FFC658"/>
    <a:srgbClr val="A4DBE8"/>
    <a:srgbClr val="4D4D4D"/>
    <a:srgbClr val="E5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5F0C0A-B88C-4CB0-9BFD-41A28D2E9F91}" v="9" dt="2021-01-13T17:19:19.2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605" autoAdjust="0"/>
    <p:restoredTop sz="71930" autoAdjust="0"/>
  </p:normalViewPr>
  <p:slideViewPr>
    <p:cSldViewPr snapToGrid="0" showGuides="1">
      <p:cViewPr varScale="1">
        <p:scale>
          <a:sx n="86" d="100"/>
          <a:sy n="86" d="100"/>
        </p:scale>
        <p:origin x="254" y="5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86" d="100"/>
          <a:sy n="86" d="100"/>
        </p:scale>
        <p:origin x="27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DEC862-0267-4CC9-86AD-3672DE1E2B98}" type="datetimeFigureOut">
              <a:rPr lang="en-US" smtClean="0"/>
              <a:t>1/13/2021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678757-A7D0-4C47-97F8-5F6D38E24900}" type="slidenum">
              <a:rPr lang="en-US" smtClean="0"/>
              <a:t>‹#›</a:t>
            </a:fld>
            <a:endParaRPr lang="en-US"/>
          </a:p>
        </p:txBody>
      </p:sp>
    </p:spTree>
    <p:extLst>
      <p:ext uri="{BB962C8B-B14F-4D97-AF65-F5344CB8AC3E}">
        <p14:creationId xmlns:p14="http://schemas.microsoft.com/office/powerpoint/2010/main" val="814745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philafound.org/keygrant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p:txBody>
      </p:sp>
      <p:sp>
        <p:nvSpPr>
          <p:cNvPr id="4" name="Slide Number Placeholder 3"/>
          <p:cNvSpPr>
            <a:spLocks noGrp="1"/>
          </p:cNvSpPr>
          <p:nvPr>
            <p:ph type="sldNum" sz="quarter" idx="5"/>
          </p:nvPr>
        </p:nvSpPr>
        <p:spPr/>
        <p:txBody>
          <a:bodyPr/>
          <a:lstStyle/>
          <a:p>
            <a:fld id="{24678757-A7D0-4C47-97F8-5F6D38E24900}" type="slidenum">
              <a:rPr lang="en-US" smtClean="0"/>
              <a:t>1</a:t>
            </a:fld>
            <a:endParaRPr lang="en-US"/>
          </a:p>
        </p:txBody>
      </p:sp>
    </p:spTree>
    <p:extLst>
      <p:ext uri="{BB962C8B-B14F-4D97-AF65-F5344CB8AC3E}">
        <p14:creationId xmlns:p14="http://schemas.microsoft.com/office/powerpoint/2010/main" val="114392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p:txBody>
      </p:sp>
      <p:sp>
        <p:nvSpPr>
          <p:cNvPr id="4" name="Slide Number Placeholder 3"/>
          <p:cNvSpPr>
            <a:spLocks noGrp="1"/>
          </p:cNvSpPr>
          <p:nvPr>
            <p:ph type="sldNum" sz="quarter" idx="5"/>
          </p:nvPr>
        </p:nvSpPr>
        <p:spPr/>
        <p:txBody>
          <a:bodyPr/>
          <a:lstStyle/>
          <a:p>
            <a:fld id="{24678757-A7D0-4C47-97F8-5F6D38E24900}" type="slidenum">
              <a:rPr lang="en-US" smtClean="0"/>
              <a:t>2</a:t>
            </a:fld>
            <a:endParaRPr lang="en-US"/>
          </a:p>
        </p:txBody>
      </p:sp>
    </p:spTree>
    <p:extLst>
      <p:ext uri="{BB962C8B-B14F-4D97-AF65-F5344CB8AC3E}">
        <p14:creationId xmlns:p14="http://schemas.microsoft.com/office/powerpoint/2010/main" val="1694472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p:txBody>
      </p:sp>
      <p:sp>
        <p:nvSpPr>
          <p:cNvPr id="4" name="Slide Number Placeholder 3"/>
          <p:cNvSpPr>
            <a:spLocks noGrp="1"/>
          </p:cNvSpPr>
          <p:nvPr>
            <p:ph type="sldNum" sz="quarter" idx="5"/>
          </p:nvPr>
        </p:nvSpPr>
        <p:spPr/>
        <p:txBody>
          <a:bodyPr/>
          <a:lstStyle/>
          <a:p>
            <a:fld id="{24678757-A7D0-4C47-97F8-5F6D38E24900}" type="slidenum">
              <a:rPr lang="en-US" smtClean="0"/>
              <a:t>3</a:t>
            </a:fld>
            <a:endParaRPr lang="en-US"/>
          </a:p>
        </p:txBody>
      </p:sp>
    </p:spTree>
    <p:extLst>
      <p:ext uri="{BB962C8B-B14F-4D97-AF65-F5344CB8AC3E}">
        <p14:creationId xmlns:p14="http://schemas.microsoft.com/office/powerpoint/2010/main" val="2958765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a:p>
            <a:endParaRPr lang="en-US" dirty="0"/>
          </a:p>
          <a:p>
            <a:r>
              <a:rPr lang="en-US" dirty="0"/>
              <a:t>Chart of dollars spent for each heading</a:t>
            </a:r>
          </a:p>
        </p:txBody>
      </p:sp>
      <p:sp>
        <p:nvSpPr>
          <p:cNvPr id="4" name="Slide Number Placeholder 3"/>
          <p:cNvSpPr>
            <a:spLocks noGrp="1"/>
          </p:cNvSpPr>
          <p:nvPr>
            <p:ph type="sldNum" sz="quarter" idx="5"/>
          </p:nvPr>
        </p:nvSpPr>
        <p:spPr/>
        <p:txBody>
          <a:bodyPr/>
          <a:lstStyle/>
          <a:p>
            <a:fld id="{24678757-A7D0-4C47-97F8-5F6D38E24900}" type="slidenum">
              <a:rPr lang="en-US" smtClean="0"/>
              <a:t>4</a:t>
            </a:fld>
            <a:endParaRPr lang="en-US"/>
          </a:p>
        </p:txBody>
      </p:sp>
    </p:spTree>
    <p:extLst>
      <p:ext uri="{BB962C8B-B14F-4D97-AF65-F5344CB8AC3E}">
        <p14:creationId xmlns:p14="http://schemas.microsoft.com/office/powerpoint/2010/main" val="544739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p:txBody>
      </p:sp>
      <p:sp>
        <p:nvSpPr>
          <p:cNvPr id="4" name="Slide Number Placeholder 3"/>
          <p:cNvSpPr>
            <a:spLocks noGrp="1"/>
          </p:cNvSpPr>
          <p:nvPr>
            <p:ph type="sldNum" sz="quarter" idx="5"/>
          </p:nvPr>
        </p:nvSpPr>
        <p:spPr/>
        <p:txBody>
          <a:bodyPr/>
          <a:lstStyle/>
          <a:p>
            <a:fld id="{24678757-A7D0-4C47-97F8-5F6D38E24900}" type="slidenum">
              <a:rPr lang="en-US" smtClean="0"/>
              <a:t>5</a:t>
            </a:fld>
            <a:endParaRPr lang="en-US"/>
          </a:p>
        </p:txBody>
      </p:sp>
    </p:spTree>
    <p:extLst>
      <p:ext uri="{BB962C8B-B14F-4D97-AF65-F5344CB8AC3E}">
        <p14:creationId xmlns:p14="http://schemas.microsoft.com/office/powerpoint/2010/main" val="3496443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4538" lvl="4" indent="-285750">
              <a:lnSpc>
                <a:spcPct val="110000"/>
              </a:lnSpc>
            </a:pPr>
            <a:r>
              <a:rPr lang="en-US" dirty="0"/>
              <a:t>Eddie</a:t>
            </a:r>
          </a:p>
        </p:txBody>
      </p:sp>
      <p:sp>
        <p:nvSpPr>
          <p:cNvPr id="4" name="Slide Number Placeholder 3"/>
          <p:cNvSpPr>
            <a:spLocks noGrp="1"/>
          </p:cNvSpPr>
          <p:nvPr>
            <p:ph type="sldNum" sz="quarter" idx="5"/>
          </p:nvPr>
        </p:nvSpPr>
        <p:spPr/>
        <p:txBody>
          <a:bodyPr/>
          <a:lstStyle/>
          <a:p>
            <a:fld id="{24678757-A7D0-4C47-97F8-5F6D38E24900}" type="slidenum">
              <a:rPr lang="en-US" smtClean="0"/>
              <a:t>6</a:t>
            </a:fld>
            <a:endParaRPr lang="en-US"/>
          </a:p>
        </p:txBody>
      </p:sp>
    </p:spTree>
    <p:extLst>
      <p:ext uri="{BB962C8B-B14F-4D97-AF65-F5344CB8AC3E}">
        <p14:creationId xmlns:p14="http://schemas.microsoft.com/office/powerpoint/2010/main" val="784012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315470"/>
                </a:solidFill>
                <a:latin typeface="Verdana" panose="020B0604030504040204" pitchFamily="34" charset="0"/>
                <a:ea typeface="Verdana" panose="020B0604030504040204" pitchFamily="34" charset="0"/>
                <a:cs typeface="Verdana" panose="020B0604030504040204" pitchFamily="34" charset="0"/>
              </a:rPr>
              <a:t>Phil</a:t>
            </a:r>
          </a:p>
          <a:p>
            <a:endParaRPr lang="en-US" sz="1200" b="0" dirty="0">
              <a:solidFill>
                <a:srgbClr val="315470"/>
              </a:solidFill>
              <a:latin typeface="Verdana" panose="020B0604030504040204" pitchFamily="34" charset="0"/>
              <a:ea typeface="Verdana" panose="020B0604030504040204" pitchFamily="34" charset="0"/>
              <a:cs typeface="Verdana" panose="020B0604030504040204" pitchFamily="34" charset="0"/>
            </a:endParaRPr>
          </a:p>
          <a:p>
            <a:r>
              <a:rPr lang="en-US" sz="1200" b="0" dirty="0">
                <a:solidFill>
                  <a:srgbClr val="315470"/>
                </a:solidFill>
                <a:latin typeface="Verdana" panose="020B0604030504040204" pitchFamily="34" charset="0"/>
                <a:ea typeface="Verdana" panose="020B0604030504040204" pitchFamily="34" charset="0"/>
                <a:cs typeface="Verdana" panose="020B0604030504040204" pitchFamily="34" charset="0"/>
              </a:rPr>
              <a:t>Include a link to each application</a:t>
            </a:r>
            <a:endParaRPr lang="en-US" b="0" dirty="0"/>
          </a:p>
        </p:txBody>
      </p:sp>
      <p:sp>
        <p:nvSpPr>
          <p:cNvPr id="4" name="Slide Number Placeholder 3"/>
          <p:cNvSpPr>
            <a:spLocks noGrp="1"/>
          </p:cNvSpPr>
          <p:nvPr>
            <p:ph type="sldNum" sz="quarter" idx="5"/>
          </p:nvPr>
        </p:nvSpPr>
        <p:spPr/>
        <p:txBody>
          <a:bodyPr/>
          <a:lstStyle/>
          <a:p>
            <a:fld id="{24678757-A7D0-4C47-97F8-5F6D38E24900}" type="slidenum">
              <a:rPr lang="en-US" smtClean="0"/>
              <a:t>7</a:t>
            </a:fld>
            <a:endParaRPr lang="en-US"/>
          </a:p>
        </p:txBody>
      </p:sp>
    </p:spTree>
    <p:extLst>
      <p:ext uri="{BB962C8B-B14F-4D97-AF65-F5344CB8AC3E}">
        <p14:creationId xmlns:p14="http://schemas.microsoft.com/office/powerpoint/2010/main" val="3533960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315470"/>
                </a:solidFill>
                <a:latin typeface="Verdana" panose="020B0604030504040204" pitchFamily="34" charset="0"/>
                <a:ea typeface="Verdana" panose="020B0604030504040204" pitchFamily="34" charset="0"/>
                <a:cs typeface="Verdana" panose="020B0604030504040204" pitchFamily="34" charset="0"/>
              </a:rPr>
              <a:t>Eddie</a:t>
            </a:r>
          </a:p>
          <a:p>
            <a:endParaRPr lang="en-US" sz="1200" b="0" dirty="0">
              <a:solidFill>
                <a:srgbClr val="315470"/>
              </a:solidFill>
              <a:latin typeface="Verdana" panose="020B0604030504040204" pitchFamily="34" charset="0"/>
              <a:ea typeface="Verdana" panose="020B0604030504040204" pitchFamily="34" charset="0"/>
              <a:cs typeface="Verdana" panose="020B0604030504040204" pitchFamily="34" charset="0"/>
            </a:endParaRPr>
          </a:p>
          <a:p>
            <a:r>
              <a:rPr lang="en-US" sz="1200" b="0" dirty="0">
                <a:solidFill>
                  <a:srgbClr val="315470"/>
                </a:solidFill>
                <a:latin typeface="Verdana" panose="020B0604030504040204" pitchFamily="34" charset="0"/>
                <a:ea typeface="Verdana" panose="020B0604030504040204" pitchFamily="34" charset="0"/>
                <a:cs typeface="Verdana" panose="020B0604030504040204" pitchFamily="34" charset="0"/>
              </a:rPr>
              <a:t>Include a link to each application</a:t>
            </a:r>
            <a:endParaRPr lang="en-US" b="0" dirty="0"/>
          </a:p>
        </p:txBody>
      </p:sp>
      <p:sp>
        <p:nvSpPr>
          <p:cNvPr id="4" name="Slide Number Placeholder 3"/>
          <p:cNvSpPr>
            <a:spLocks noGrp="1"/>
          </p:cNvSpPr>
          <p:nvPr>
            <p:ph type="sldNum" sz="quarter" idx="5"/>
          </p:nvPr>
        </p:nvSpPr>
        <p:spPr/>
        <p:txBody>
          <a:bodyPr/>
          <a:lstStyle/>
          <a:p>
            <a:fld id="{24678757-A7D0-4C47-97F8-5F6D38E24900}" type="slidenum">
              <a:rPr lang="en-US" smtClean="0"/>
              <a:t>8</a:t>
            </a:fld>
            <a:endParaRPr lang="en-US"/>
          </a:p>
        </p:txBody>
      </p:sp>
    </p:spTree>
    <p:extLst>
      <p:ext uri="{BB962C8B-B14F-4D97-AF65-F5344CB8AC3E}">
        <p14:creationId xmlns:p14="http://schemas.microsoft.com/office/powerpoint/2010/main" val="2233077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22288" lvl="3" indent="-284163">
              <a:lnSpc>
                <a:spcPct val="110000"/>
              </a:lnSpc>
              <a:spcAft>
                <a:spcPts val="600"/>
              </a:spcAft>
            </a:pPr>
            <a:endParaRPr lang="en-US" dirty="0"/>
          </a:p>
        </p:txBody>
      </p:sp>
      <p:sp>
        <p:nvSpPr>
          <p:cNvPr id="4" name="Slide Number Placeholder 3"/>
          <p:cNvSpPr>
            <a:spLocks noGrp="1"/>
          </p:cNvSpPr>
          <p:nvPr>
            <p:ph type="sldNum" sz="quarter" idx="5"/>
          </p:nvPr>
        </p:nvSpPr>
        <p:spPr/>
        <p:txBody>
          <a:bodyPr/>
          <a:lstStyle/>
          <a:p>
            <a:fld id="{24678757-A7D0-4C47-97F8-5F6D38E24900}" type="slidenum">
              <a:rPr lang="en-US" smtClean="0"/>
              <a:t>9</a:t>
            </a:fld>
            <a:endParaRPr lang="en-US"/>
          </a:p>
        </p:txBody>
      </p:sp>
    </p:spTree>
    <p:extLst>
      <p:ext uri="{BB962C8B-B14F-4D97-AF65-F5344CB8AC3E}">
        <p14:creationId xmlns:p14="http://schemas.microsoft.com/office/powerpoint/2010/main" val="2143897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288" marR="0" lvl="3" indent="0" algn="l" defTabSz="914400" rtl="0" eaLnBrk="1" fontAlgn="auto" latinLnBrk="0" hangingPunct="1">
              <a:lnSpc>
                <a:spcPct val="110000"/>
              </a:lnSpc>
              <a:spcBef>
                <a:spcPts val="0"/>
              </a:spcBef>
              <a:spcAft>
                <a:spcPts val="0"/>
              </a:spcAft>
              <a:buClrTx/>
              <a:buSzTx/>
              <a:buFontTx/>
              <a:buNone/>
              <a:tabLst/>
              <a:defRPr/>
            </a:pPr>
            <a:r>
              <a:rPr lang="en-US" sz="1200" dirty="0">
                <a:latin typeface="Verdana" panose="020B0604030504040204" pitchFamily="34" charset="0"/>
                <a:ea typeface="Verdana" panose="020B0604030504040204" pitchFamily="34" charset="0"/>
                <a:cs typeface="Verdana" panose="020B0604030504040204" pitchFamily="34" charset="0"/>
              </a:rPr>
              <a:t>Eddie</a:t>
            </a:r>
          </a:p>
          <a:p>
            <a:pPr marL="522288" lvl="3" indent="-284163">
              <a:lnSpc>
                <a:spcPct val="110000"/>
              </a:lnSpc>
              <a:spcAft>
                <a:spcPts val="600"/>
              </a:spcAft>
            </a:pPr>
            <a:endParaRPr lang="en-US" dirty="0"/>
          </a:p>
        </p:txBody>
      </p:sp>
      <p:sp>
        <p:nvSpPr>
          <p:cNvPr id="4" name="Slide Number Placeholder 3"/>
          <p:cNvSpPr>
            <a:spLocks noGrp="1"/>
          </p:cNvSpPr>
          <p:nvPr>
            <p:ph type="sldNum" sz="quarter" idx="5"/>
          </p:nvPr>
        </p:nvSpPr>
        <p:spPr/>
        <p:txBody>
          <a:bodyPr/>
          <a:lstStyle/>
          <a:p>
            <a:fld id="{24678757-A7D0-4C47-97F8-5F6D38E24900}" type="slidenum">
              <a:rPr lang="en-US" smtClean="0"/>
              <a:t>10</a:t>
            </a:fld>
            <a:endParaRPr lang="en-US"/>
          </a:p>
        </p:txBody>
      </p:sp>
    </p:spTree>
    <p:extLst>
      <p:ext uri="{BB962C8B-B14F-4D97-AF65-F5344CB8AC3E}">
        <p14:creationId xmlns:p14="http://schemas.microsoft.com/office/powerpoint/2010/main" val="285970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288" marR="0" lvl="3" indent="0" algn="l" defTabSz="914400" rtl="0" eaLnBrk="1" fontAlgn="auto" latinLnBrk="0" hangingPunct="1">
              <a:lnSpc>
                <a:spcPct val="110000"/>
              </a:lnSpc>
              <a:spcBef>
                <a:spcPts val="0"/>
              </a:spcBef>
              <a:spcAft>
                <a:spcPts val="0"/>
              </a:spcAft>
              <a:buClrTx/>
              <a:buSzTx/>
              <a:buFontTx/>
              <a:buNone/>
              <a:tabLst/>
              <a:defRPr/>
            </a:pPr>
            <a:r>
              <a:rPr lang="en-US" sz="1200" dirty="0">
                <a:latin typeface="Verdana" panose="020B0604030504040204" pitchFamily="34" charset="0"/>
                <a:ea typeface="Verdana" panose="020B0604030504040204" pitchFamily="34" charset="0"/>
                <a:cs typeface="Verdana" panose="020B0604030504040204" pitchFamily="34" charset="0"/>
              </a:rPr>
              <a:t>Eddie</a:t>
            </a:r>
          </a:p>
          <a:p>
            <a:pPr marL="522288" lvl="3" indent="-284163">
              <a:lnSpc>
                <a:spcPct val="110000"/>
              </a:lnSpc>
              <a:spcAft>
                <a:spcPts val="600"/>
              </a:spcAft>
            </a:pPr>
            <a:endParaRPr lang="en-US" dirty="0"/>
          </a:p>
        </p:txBody>
      </p:sp>
      <p:sp>
        <p:nvSpPr>
          <p:cNvPr id="4" name="Slide Number Placeholder 3"/>
          <p:cNvSpPr>
            <a:spLocks noGrp="1"/>
          </p:cNvSpPr>
          <p:nvPr>
            <p:ph type="sldNum" sz="quarter" idx="5"/>
          </p:nvPr>
        </p:nvSpPr>
        <p:spPr/>
        <p:txBody>
          <a:bodyPr/>
          <a:lstStyle/>
          <a:p>
            <a:fld id="{24678757-A7D0-4C47-97F8-5F6D38E24900}" type="slidenum">
              <a:rPr lang="en-US" smtClean="0"/>
              <a:t>11</a:t>
            </a:fld>
            <a:endParaRPr lang="en-US"/>
          </a:p>
        </p:txBody>
      </p:sp>
    </p:spTree>
    <p:extLst>
      <p:ext uri="{BB962C8B-B14F-4D97-AF65-F5344CB8AC3E}">
        <p14:creationId xmlns:p14="http://schemas.microsoft.com/office/powerpoint/2010/main" val="2870288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288" marR="0" lvl="3" indent="0" algn="l" defTabSz="914400" rtl="0" eaLnBrk="1" fontAlgn="auto" latinLnBrk="0" hangingPunct="1">
              <a:lnSpc>
                <a:spcPct val="110000"/>
              </a:lnSpc>
              <a:spcBef>
                <a:spcPts val="0"/>
              </a:spcBef>
              <a:spcAft>
                <a:spcPts val="0"/>
              </a:spcAft>
              <a:buClrTx/>
              <a:buSzTx/>
              <a:buFontTx/>
              <a:buNone/>
              <a:tabLst/>
              <a:defRPr/>
            </a:pPr>
            <a:r>
              <a:rPr lang="en-US" sz="1200" dirty="0">
                <a:latin typeface="Verdana" panose="020B0604030504040204" pitchFamily="34" charset="0"/>
                <a:ea typeface="Verdana" panose="020B0604030504040204" pitchFamily="34" charset="0"/>
                <a:cs typeface="Verdana" panose="020B0604030504040204" pitchFamily="34" charset="0"/>
              </a:rPr>
              <a:t>Operate in at least one of the following counties: Bucks, Chester, Delaware, Montgomery, and Philadelphia in PA or Burlington and Camden in NJ</a:t>
            </a:r>
          </a:p>
          <a:p>
            <a:pPr marL="14288" lvl="3" indent="0">
              <a:lnSpc>
                <a:spcPct val="110000"/>
              </a:lnSpc>
              <a:buNone/>
            </a:pPr>
            <a:endParaRPr lang="en-US" sz="1200" b="1" dirty="0">
              <a:solidFill>
                <a:srgbClr val="315470"/>
              </a:solidFill>
              <a:latin typeface="Verdana" panose="020B0604030504040204" pitchFamily="34" charset="0"/>
              <a:ea typeface="Verdana" panose="020B0604030504040204" pitchFamily="34" charset="0"/>
              <a:cs typeface="Verdana" panose="020B0604030504040204" pitchFamily="34" charset="0"/>
            </a:endParaRPr>
          </a:p>
          <a:p>
            <a:pPr marL="14288" lvl="3" indent="0">
              <a:lnSpc>
                <a:spcPct val="110000"/>
              </a:lnSpc>
              <a:buNone/>
            </a:pPr>
            <a:endParaRPr lang="en-US" sz="1200" b="1" dirty="0">
              <a:solidFill>
                <a:srgbClr val="315470"/>
              </a:solidFill>
              <a:latin typeface="Verdana" panose="020B0604030504040204" pitchFamily="34" charset="0"/>
              <a:ea typeface="Verdana" panose="020B0604030504040204" pitchFamily="34" charset="0"/>
              <a:cs typeface="Verdana" panose="020B0604030504040204" pitchFamily="34" charset="0"/>
            </a:endParaRPr>
          </a:p>
          <a:p>
            <a:pPr marL="14288" lvl="3" indent="0">
              <a:lnSpc>
                <a:spcPct val="110000"/>
              </a:lnSpc>
              <a:buNone/>
            </a:pPr>
            <a:r>
              <a:rPr lang="en-US" sz="1200" b="1" dirty="0">
                <a:solidFill>
                  <a:srgbClr val="315470"/>
                </a:solidFill>
                <a:latin typeface="Verdana" panose="020B0604030504040204" pitchFamily="34" charset="0"/>
                <a:ea typeface="Verdana" panose="020B0604030504040204" pitchFamily="34" charset="0"/>
                <a:cs typeface="Verdana" panose="020B0604030504040204" pitchFamily="34" charset="0"/>
              </a:rPr>
              <a:t>PRIORITY FOR APPLICATIONS THAT CAN DEMONSTRATE:</a:t>
            </a:r>
          </a:p>
          <a:p>
            <a:pPr marL="519113" lvl="3" indent="-274638">
              <a:lnSpc>
                <a:spcPct val="110000"/>
              </a:lnSpc>
            </a:pPr>
            <a:r>
              <a:rPr lang="en-US" sz="1200" dirty="0">
                <a:latin typeface="Verdana" panose="020B0604030504040204" pitchFamily="34" charset="0"/>
                <a:ea typeface="Verdana" panose="020B0604030504040204" pitchFamily="34" charset="0"/>
                <a:cs typeface="Verdana" panose="020B0604030504040204" pitchFamily="34" charset="0"/>
              </a:rPr>
              <a:t>Strong community partnerships</a:t>
            </a:r>
          </a:p>
          <a:p>
            <a:pPr marL="519113" lvl="3" indent="-274638">
              <a:lnSpc>
                <a:spcPct val="110000"/>
              </a:lnSpc>
            </a:pPr>
            <a:r>
              <a:rPr lang="en-US" sz="1200" dirty="0">
                <a:latin typeface="Verdana" panose="020B0604030504040204" pitchFamily="34" charset="0"/>
                <a:ea typeface="Verdana" panose="020B0604030504040204" pitchFamily="34" charset="0"/>
                <a:cs typeface="Verdana" panose="020B0604030504040204" pitchFamily="34" charset="0"/>
              </a:rPr>
              <a:t>Existing collaborations among several nonprofits and/or government/corporate partners</a:t>
            </a:r>
          </a:p>
          <a:p>
            <a:pPr marL="519113" lvl="3" indent="-274638">
              <a:lnSpc>
                <a:spcPct val="110000"/>
              </a:lnSpc>
            </a:pPr>
            <a:r>
              <a:rPr lang="en-US" sz="1200" dirty="0">
                <a:latin typeface="Verdana" panose="020B0604030504040204" pitchFamily="34" charset="0"/>
                <a:ea typeface="Verdana" panose="020B0604030504040204" pitchFamily="34" charset="0"/>
                <a:cs typeface="Verdana" panose="020B0604030504040204" pitchFamily="34" charset="0"/>
              </a:rPr>
              <a:t>Opportunities to leverage other investments</a:t>
            </a:r>
          </a:p>
          <a:p>
            <a:pPr marL="519113" lvl="3" indent="-274638">
              <a:lnSpc>
                <a:spcPct val="110000"/>
              </a:lnSpc>
            </a:pPr>
            <a:r>
              <a:rPr lang="en-US" sz="1200" dirty="0">
                <a:latin typeface="Verdana" panose="020B0604030504040204" pitchFamily="34" charset="0"/>
                <a:ea typeface="Verdana" panose="020B0604030504040204" pitchFamily="34" charset="0"/>
                <a:cs typeface="Verdana" panose="020B0604030504040204" pitchFamily="34" charset="0"/>
              </a:rPr>
              <a:t>Has a plan for sustainability over the long term</a:t>
            </a:r>
            <a:br>
              <a:rPr lang="en-US" sz="1200" dirty="0">
                <a:latin typeface="Verdana" panose="020B0604030504040204" pitchFamily="34" charset="0"/>
                <a:ea typeface="Verdana" panose="020B0604030504040204" pitchFamily="34" charset="0"/>
                <a:cs typeface="Verdana" panose="020B0604030504040204" pitchFamily="34" charset="0"/>
              </a:rPr>
            </a:br>
            <a:endParaRPr lang="en-US" sz="1200" dirty="0">
              <a:latin typeface="Verdana" panose="020B0604030504040204" pitchFamily="34" charset="0"/>
              <a:ea typeface="Verdana" panose="020B0604030504040204" pitchFamily="34" charset="0"/>
              <a:cs typeface="Verdana" panose="020B0604030504040204" pitchFamily="34" charset="0"/>
            </a:endParaRPr>
          </a:p>
          <a:p>
            <a:pPr marL="14288" lvl="3" indent="0">
              <a:lnSpc>
                <a:spcPct val="110000"/>
              </a:lnSpc>
              <a:buNone/>
            </a:pPr>
            <a:r>
              <a:rPr lang="en-US" sz="1200" b="1" dirty="0">
                <a:solidFill>
                  <a:srgbClr val="315470"/>
                </a:solidFill>
                <a:latin typeface="Verdana" panose="020B0604030504040204" pitchFamily="34" charset="0"/>
                <a:ea typeface="Verdana" panose="020B0604030504040204" pitchFamily="34" charset="0"/>
                <a:cs typeface="Verdana" panose="020B0604030504040204" pitchFamily="34" charset="0"/>
              </a:rPr>
              <a:t>HOW TO APPLY:</a:t>
            </a:r>
          </a:p>
          <a:p>
            <a:pPr marL="519113" lvl="3" indent="-274638">
              <a:lnSpc>
                <a:spcPct val="110000"/>
              </a:lnSpc>
            </a:pPr>
            <a:r>
              <a:rPr lang="en-US" sz="1200" dirty="0">
                <a:latin typeface="Verdana" panose="020B0604030504040204" pitchFamily="34" charset="0"/>
                <a:ea typeface="Verdana" panose="020B0604030504040204" pitchFamily="34" charset="0"/>
                <a:cs typeface="Verdana" panose="020B0604030504040204" pitchFamily="34" charset="0"/>
              </a:rPr>
              <a:t>ALL APPLICATIONS MUST BE SUBMITTED ONLINE</a:t>
            </a:r>
          </a:p>
          <a:p>
            <a:pPr marL="519113" lvl="3" indent="-274638">
              <a:lnSpc>
                <a:spcPct val="110000"/>
              </a:lnSpc>
            </a:pPr>
            <a:r>
              <a:rPr lang="en-US" sz="1200" dirty="0">
                <a:latin typeface="Verdana" panose="020B0604030504040204" pitchFamily="34" charset="0"/>
                <a:ea typeface="Verdana" panose="020B0604030504040204" pitchFamily="34" charset="0"/>
                <a:cs typeface="Verdana" panose="020B0604030504040204" pitchFamily="34" charset="0"/>
              </a:rPr>
              <a:t>Visit </a:t>
            </a:r>
            <a:r>
              <a:rPr lang="en-US" sz="1200" dirty="0">
                <a:solidFill>
                  <a:srgbClr val="DC4405"/>
                </a:solidFill>
                <a:latin typeface="Verdana" panose="020B0604030504040204" pitchFamily="34" charset="0"/>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www.philafound.org/keygrants</a:t>
            </a:r>
            <a:r>
              <a:rPr lang="en-US" sz="1200" dirty="0">
                <a:latin typeface="Verdana" panose="020B0604030504040204" pitchFamily="34" charset="0"/>
                <a:ea typeface="Verdana" panose="020B0604030504040204" pitchFamily="34" charset="0"/>
                <a:cs typeface="Verdana" panose="020B0604030504040204" pitchFamily="34" charset="0"/>
              </a:rPr>
              <a:t> to apply</a:t>
            </a:r>
          </a:p>
          <a:p>
            <a:pPr marL="519113" lvl="3" indent="-274638">
              <a:lnSpc>
                <a:spcPct val="110000"/>
              </a:lnSpc>
            </a:pPr>
            <a:endParaRPr lang="en-US" sz="1200" dirty="0">
              <a:latin typeface="Verdana" panose="020B0604030504040204" pitchFamily="34" charset="0"/>
              <a:ea typeface="Verdana" panose="020B0604030504040204" pitchFamily="34" charset="0"/>
              <a:cs typeface="Verdana" panose="020B0604030504040204" pitchFamily="34" charset="0"/>
            </a:endParaRPr>
          </a:p>
          <a:p>
            <a:pPr marL="522288" lvl="3" indent="-284163">
              <a:lnSpc>
                <a:spcPct val="110000"/>
              </a:lnSpc>
              <a:spcAft>
                <a:spcPts val="600"/>
              </a:spcAft>
            </a:pPr>
            <a:endParaRPr lang="en-US" dirty="0"/>
          </a:p>
        </p:txBody>
      </p:sp>
      <p:sp>
        <p:nvSpPr>
          <p:cNvPr id="4" name="Slide Number Placeholder 3"/>
          <p:cNvSpPr>
            <a:spLocks noGrp="1"/>
          </p:cNvSpPr>
          <p:nvPr>
            <p:ph type="sldNum" sz="quarter" idx="5"/>
          </p:nvPr>
        </p:nvSpPr>
        <p:spPr/>
        <p:txBody>
          <a:bodyPr/>
          <a:lstStyle/>
          <a:p>
            <a:fld id="{24678757-A7D0-4C47-97F8-5F6D38E24900}" type="slidenum">
              <a:rPr lang="en-US" smtClean="0"/>
              <a:t>12</a:t>
            </a:fld>
            <a:endParaRPr lang="en-US"/>
          </a:p>
        </p:txBody>
      </p:sp>
    </p:spTree>
    <p:extLst>
      <p:ext uri="{BB962C8B-B14F-4D97-AF65-F5344CB8AC3E}">
        <p14:creationId xmlns:p14="http://schemas.microsoft.com/office/powerpoint/2010/main" val="616602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288" marR="0" lvl="3" indent="0" algn="l" defTabSz="914400" rtl="0" eaLnBrk="1" fontAlgn="auto" latinLnBrk="0" hangingPunct="1">
              <a:lnSpc>
                <a:spcPct val="110000"/>
              </a:lnSpc>
              <a:spcBef>
                <a:spcPts val="0"/>
              </a:spcBef>
              <a:spcAft>
                <a:spcPts val="0"/>
              </a:spcAft>
              <a:buClrTx/>
              <a:buSzTx/>
              <a:buFontTx/>
              <a:buNone/>
              <a:tabLst/>
              <a:defRPr/>
            </a:pPr>
            <a:r>
              <a:rPr lang="en-US" sz="1200" dirty="0" err="1">
                <a:latin typeface="Verdana" panose="020B0604030504040204" pitchFamily="34" charset="0"/>
                <a:ea typeface="Verdana" panose="020B0604030504040204" pitchFamily="34" charset="0"/>
                <a:cs typeface="Verdana" panose="020B0604030504040204" pitchFamily="34" charset="0"/>
              </a:rPr>
              <a:t>UPDate</a:t>
            </a:r>
            <a:endParaRPr lang="en-US" sz="1200" dirty="0">
              <a:latin typeface="Verdana" panose="020B0604030504040204" pitchFamily="34" charset="0"/>
              <a:ea typeface="Verdana" panose="020B0604030504040204" pitchFamily="34" charset="0"/>
              <a:cs typeface="Verdana" panose="020B0604030504040204" pitchFamily="34" charset="0"/>
            </a:endParaRPr>
          </a:p>
          <a:p>
            <a:pPr marL="522288" lvl="3" indent="-284163">
              <a:lnSpc>
                <a:spcPct val="110000"/>
              </a:lnSpc>
              <a:spcAft>
                <a:spcPts val="600"/>
              </a:spcAft>
            </a:pPr>
            <a:endParaRPr lang="en-US" dirty="0"/>
          </a:p>
        </p:txBody>
      </p:sp>
      <p:sp>
        <p:nvSpPr>
          <p:cNvPr id="4" name="Slide Number Placeholder 3"/>
          <p:cNvSpPr>
            <a:spLocks noGrp="1"/>
          </p:cNvSpPr>
          <p:nvPr>
            <p:ph type="sldNum" sz="quarter" idx="5"/>
          </p:nvPr>
        </p:nvSpPr>
        <p:spPr/>
        <p:txBody>
          <a:bodyPr/>
          <a:lstStyle/>
          <a:p>
            <a:fld id="{24678757-A7D0-4C47-97F8-5F6D38E24900}" type="slidenum">
              <a:rPr lang="en-US" smtClean="0"/>
              <a:t>13</a:t>
            </a:fld>
            <a:endParaRPr lang="en-US"/>
          </a:p>
        </p:txBody>
      </p:sp>
    </p:spTree>
    <p:extLst>
      <p:ext uri="{BB962C8B-B14F-4D97-AF65-F5344CB8AC3E}">
        <p14:creationId xmlns:p14="http://schemas.microsoft.com/office/powerpoint/2010/main" val="2740051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err="1">
                <a:solidFill>
                  <a:srgbClr val="315470"/>
                </a:solidFill>
                <a:latin typeface="Verdana" panose="020B0604030504040204" pitchFamily="34" charset="0"/>
                <a:ea typeface="Verdana" panose="020B0604030504040204" pitchFamily="34" charset="0"/>
                <a:cs typeface="Verdana" panose="020B0604030504040204" pitchFamily="34" charset="0"/>
              </a:rPr>
              <a:t>Sheressa</a:t>
            </a:r>
            <a:endParaRPr lang="en-US" sz="1200" b="0" dirty="0">
              <a:solidFill>
                <a:srgbClr val="315470"/>
              </a:solidFill>
              <a:latin typeface="Verdana" panose="020B0604030504040204" pitchFamily="34" charset="0"/>
              <a:ea typeface="Verdana" panose="020B0604030504040204" pitchFamily="34" charset="0"/>
              <a:cs typeface="Verdana" panose="020B0604030504040204" pitchFamily="34" charset="0"/>
            </a:endParaRPr>
          </a:p>
          <a:p>
            <a:endParaRPr lang="en-US" sz="1200" b="0" dirty="0">
              <a:solidFill>
                <a:srgbClr val="31547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5"/>
          </p:nvPr>
        </p:nvSpPr>
        <p:spPr/>
        <p:txBody>
          <a:bodyPr/>
          <a:lstStyle/>
          <a:p>
            <a:fld id="{24678757-A7D0-4C47-97F8-5F6D38E24900}" type="slidenum">
              <a:rPr lang="en-US" smtClean="0"/>
              <a:t>14</a:t>
            </a:fld>
            <a:endParaRPr lang="en-US"/>
          </a:p>
        </p:txBody>
      </p:sp>
    </p:spTree>
    <p:extLst>
      <p:ext uri="{BB962C8B-B14F-4D97-AF65-F5344CB8AC3E}">
        <p14:creationId xmlns:p14="http://schemas.microsoft.com/office/powerpoint/2010/main" val="2387715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315470"/>
                </a:solidFill>
                <a:latin typeface="Verdana" panose="020B0604030504040204" pitchFamily="34" charset="0"/>
                <a:ea typeface="Verdana" panose="020B0604030504040204" pitchFamily="34" charset="0"/>
                <a:cs typeface="Verdana" panose="020B0604030504040204" pitchFamily="34" charset="0"/>
              </a:rPr>
              <a:t>LeAnn</a:t>
            </a:r>
            <a:endParaRPr lang="en-US" b="0" dirty="0"/>
          </a:p>
        </p:txBody>
      </p:sp>
      <p:sp>
        <p:nvSpPr>
          <p:cNvPr id="4" name="Slide Number Placeholder 3"/>
          <p:cNvSpPr>
            <a:spLocks noGrp="1"/>
          </p:cNvSpPr>
          <p:nvPr>
            <p:ph type="sldNum" sz="quarter" idx="5"/>
          </p:nvPr>
        </p:nvSpPr>
        <p:spPr/>
        <p:txBody>
          <a:bodyPr/>
          <a:lstStyle/>
          <a:p>
            <a:fld id="{24678757-A7D0-4C47-97F8-5F6D38E24900}" type="slidenum">
              <a:rPr lang="en-US" smtClean="0"/>
              <a:t>15</a:t>
            </a:fld>
            <a:endParaRPr lang="en-US"/>
          </a:p>
        </p:txBody>
      </p:sp>
    </p:spTree>
    <p:extLst>
      <p:ext uri="{BB962C8B-B14F-4D97-AF65-F5344CB8AC3E}">
        <p14:creationId xmlns:p14="http://schemas.microsoft.com/office/powerpoint/2010/main" val="3290198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p:txBody>
      </p:sp>
      <p:sp>
        <p:nvSpPr>
          <p:cNvPr id="4" name="Slide Number Placeholder 3"/>
          <p:cNvSpPr>
            <a:spLocks noGrp="1"/>
          </p:cNvSpPr>
          <p:nvPr>
            <p:ph type="sldNum" sz="quarter" idx="5"/>
          </p:nvPr>
        </p:nvSpPr>
        <p:spPr/>
        <p:txBody>
          <a:bodyPr/>
          <a:lstStyle/>
          <a:p>
            <a:fld id="{24678757-A7D0-4C47-97F8-5F6D38E24900}" type="slidenum">
              <a:rPr lang="en-US" smtClean="0"/>
              <a:t>16</a:t>
            </a:fld>
            <a:endParaRPr lang="en-US"/>
          </a:p>
        </p:txBody>
      </p:sp>
    </p:spTree>
    <p:extLst>
      <p:ext uri="{BB962C8B-B14F-4D97-AF65-F5344CB8AC3E}">
        <p14:creationId xmlns:p14="http://schemas.microsoft.com/office/powerpoint/2010/main" val="1674192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241561" y="919996"/>
            <a:ext cx="6629400" cy="2387600"/>
          </a:xfrm>
        </p:spPr>
        <p:txBody>
          <a:bodyPr anchor="b">
            <a:normAutofit/>
          </a:bodyPr>
          <a:lstStyle>
            <a:lvl1pPr algn="r">
              <a:defRPr sz="4800"/>
            </a:lvl1pPr>
          </a:lstStyle>
          <a:p>
            <a:r>
              <a:rPr lang="en-US"/>
              <a:t>Click to edit Master title style</a:t>
            </a:r>
          </a:p>
        </p:txBody>
      </p:sp>
      <p:sp>
        <p:nvSpPr>
          <p:cNvPr id="3" name="Subtitle 2"/>
          <p:cNvSpPr>
            <a:spLocks noGrp="1"/>
          </p:cNvSpPr>
          <p:nvPr>
            <p:ph type="subTitle" idx="1"/>
          </p:nvPr>
        </p:nvSpPr>
        <p:spPr>
          <a:xfrm>
            <a:off x="5241561" y="3856871"/>
            <a:ext cx="6629400" cy="1655762"/>
          </a:xfrm>
        </p:spPr>
        <p:txBody>
          <a:bodyPr/>
          <a:lstStyle>
            <a:lvl1pPr marL="0" indent="0" algn="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7844208D-818C-4B32-88DB-1228A0CF776D}" type="slidenum">
              <a:rPr lang="en-US" smtClean="0"/>
              <a:t>‹#›</a:t>
            </a:fld>
            <a:endParaRPr lang="en-US" dirty="0"/>
          </a:p>
        </p:txBody>
      </p:sp>
      <p:sp>
        <p:nvSpPr>
          <p:cNvPr id="8" name="Picture Placeholder 7">
            <a:extLst>
              <a:ext uri="{FF2B5EF4-FFF2-40B4-BE49-F238E27FC236}">
                <a16:creationId xmlns:a16="http://schemas.microsoft.com/office/drawing/2014/main" id="{4C4B28BD-B56A-2A49-A02A-39BB02727D75}"/>
              </a:ext>
            </a:extLst>
          </p:cNvPr>
          <p:cNvSpPr>
            <a:spLocks noGrp="1"/>
          </p:cNvSpPr>
          <p:nvPr>
            <p:ph type="pic" sz="quarter" idx="13"/>
          </p:nvPr>
        </p:nvSpPr>
        <p:spPr>
          <a:xfrm>
            <a:off x="712788" y="0"/>
            <a:ext cx="3919537" cy="6858000"/>
          </a:xfrm>
        </p:spPr>
        <p:txBody>
          <a:bodyPr/>
          <a:lstStyle/>
          <a:p>
            <a:endParaRPr lang="en-US" dirty="0"/>
          </a:p>
        </p:txBody>
      </p:sp>
    </p:spTree>
    <p:extLst>
      <p:ext uri="{BB962C8B-B14F-4D97-AF65-F5344CB8AC3E}">
        <p14:creationId xmlns:p14="http://schemas.microsoft.com/office/powerpoint/2010/main" val="1863267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6826" y="314793"/>
            <a:ext cx="8926643" cy="957355"/>
          </a:xfrm>
        </p:spPr>
        <p:txBody>
          <a:bodyPr anchor="b"/>
          <a:lstStyle/>
          <a:p>
            <a:r>
              <a:rPr lang="en-US" dirty="0"/>
              <a:t>Click to edit Master title style</a:t>
            </a:r>
          </a:p>
        </p:txBody>
      </p:sp>
      <p:sp>
        <p:nvSpPr>
          <p:cNvPr id="3" name="Content Placeholder 2"/>
          <p:cNvSpPr>
            <a:spLocks noGrp="1"/>
          </p:cNvSpPr>
          <p:nvPr>
            <p:ph idx="1"/>
          </p:nvPr>
        </p:nvSpPr>
        <p:spPr>
          <a:xfrm>
            <a:off x="1026826" y="1560629"/>
            <a:ext cx="892664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7844208D-818C-4B32-88DB-1228A0CF776D}" type="slidenum">
              <a:rPr lang="en-US" smtClean="0"/>
              <a:t>‹#›</a:t>
            </a:fld>
            <a:endParaRPr lang="en-US"/>
          </a:p>
        </p:txBody>
      </p:sp>
    </p:spTree>
    <p:extLst>
      <p:ext uri="{BB962C8B-B14F-4D97-AF65-F5344CB8AC3E}">
        <p14:creationId xmlns:p14="http://schemas.microsoft.com/office/powerpoint/2010/main" val="4146128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7844208D-818C-4B32-88DB-1228A0CF776D}" type="slidenum">
              <a:rPr lang="en-US" smtClean="0"/>
              <a:t>‹#›</a:t>
            </a:fld>
            <a:endParaRPr lang="en-US"/>
          </a:p>
        </p:txBody>
      </p:sp>
    </p:spTree>
    <p:extLst>
      <p:ext uri="{BB962C8B-B14F-4D97-AF65-F5344CB8AC3E}">
        <p14:creationId xmlns:p14="http://schemas.microsoft.com/office/powerpoint/2010/main" val="2409492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26826" y="314793"/>
            <a:ext cx="8926643" cy="957355"/>
          </a:xfrm>
        </p:spPr>
        <p:txBody>
          <a:bodyPr anchor="b"/>
          <a:lstStyle/>
          <a:p>
            <a:r>
              <a:rPr lang="en-US"/>
              <a:t>Click to edit Master title style</a:t>
            </a:r>
          </a:p>
        </p:txBody>
      </p:sp>
      <p:sp>
        <p:nvSpPr>
          <p:cNvPr id="5" name="Slide Number Placeholder 4"/>
          <p:cNvSpPr>
            <a:spLocks noGrp="1"/>
          </p:cNvSpPr>
          <p:nvPr>
            <p:ph type="sldNum" sz="quarter" idx="12"/>
          </p:nvPr>
        </p:nvSpPr>
        <p:spPr/>
        <p:txBody>
          <a:bodyPr/>
          <a:lstStyle/>
          <a:p>
            <a:fld id="{7844208D-818C-4B32-88DB-1228A0CF776D}" type="slidenum">
              <a:rPr lang="en-US" smtClean="0"/>
              <a:t>‹#›</a:t>
            </a:fld>
            <a:endParaRPr lang="en-US"/>
          </a:p>
        </p:txBody>
      </p:sp>
    </p:spTree>
    <p:extLst>
      <p:ext uri="{BB962C8B-B14F-4D97-AF65-F5344CB8AC3E}">
        <p14:creationId xmlns:p14="http://schemas.microsoft.com/office/powerpoint/2010/main" val="492600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44208D-818C-4B32-88DB-1228A0CF776D}" type="slidenum">
              <a:rPr lang="en-US" smtClean="0"/>
              <a:t>‹#›</a:t>
            </a:fld>
            <a:endParaRPr lang="en-US"/>
          </a:p>
        </p:txBody>
      </p:sp>
    </p:spTree>
    <p:extLst>
      <p:ext uri="{BB962C8B-B14F-4D97-AF65-F5344CB8AC3E}">
        <p14:creationId xmlns:p14="http://schemas.microsoft.com/office/powerpoint/2010/main" val="2498968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7844208D-818C-4B32-88DB-1228A0CF776D}" type="slidenum">
              <a:rPr lang="en-US" smtClean="0"/>
              <a:t>‹#›</a:t>
            </a:fld>
            <a:endParaRPr lang="en-US"/>
          </a:p>
        </p:txBody>
      </p:sp>
    </p:spTree>
    <p:extLst>
      <p:ext uri="{BB962C8B-B14F-4D97-AF65-F5344CB8AC3E}">
        <p14:creationId xmlns:p14="http://schemas.microsoft.com/office/powerpoint/2010/main" val="1932534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7844208D-818C-4B32-88DB-1228A0CF776D}" type="slidenum">
              <a:rPr lang="en-US" smtClean="0"/>
              <a:t>‹#›</a:t>
            </a:fld>
            <a:endParaRPr lang="en-US"/>
          </a:p>
        </p:txBody>
      </p:sp>
    </p:spTree>
    <p:extLst>
      <p:ext uri="{BB962C8B-B14F-4D97-AF65-F5344CB8AC3E}">
        <p14:creationId xmlns:p14="http://schemas.microsoft.com/office/powerpoint/2010/main" val="929299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7844208D-818C-4B32-88DB-1228A0CF776D}" type="slidenum">
              <a:rPr lang="en-US" smtClean="0"/>
              <a:t>‹#›</a:t>
            </a:fld>
            <a:endParaRPr lang="en-US"/>
          </a:p>
        </p:txBody>
      </p:sp>
    </p:spTree>
    <p:extLst>
      <p:ext uri="{BB962C8B-B14F-4D97-AF65-F5344CB8AC3E}">
        <p14:creationId xmlns:p14="http://schemas.microsoft.com/office/powerpoint/2010/main" val="2237782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6826" y="365125"/>
            <a:ext cx="8926643" cy="59972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26826" y="1253331"/>
            <a:ext cx="8926643"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7" name="Rectangle 6">
            <a:extLst>
              <a:ext uri="{FF2B5EF4-FFF2-40B4-BE49-F238E27FC236}">
                <a16:creationId xmlns:a16="http://schemas.microsoft.com/office/drawing/2014/main" id="{56B16F6D-60F0-A34E-9598-1FBF1C4FB324}"/>
              </a:ext>
            </a:extLst>
          </p:cNvPr>
          <p:cNvSpPr/>
          <p:nvPr userDrawn="1"/>
        </p:nvSpPr>
        <p:spPr>
          <a:xfrm>
            <a:off x="0" y="0"/>
            <a:ext cx="719528" cy="6858000"/>
          </a:xfrm>
          <a:prstGeom prst="rect">
            <a:avLst/>
          </a:prstGeom>
          <a:solidFill>
            <a:srgbClr val="A4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C625376-02D8-1C41-BF7A-E3D8A04E9FE5}"/>
              </a:ext>
            </a:extLst>
          </p:cNvPr>
          <p:cNvPicPr>
            <a:picLocks noChangeAspect="1"/>
          </p:cNvPicPr>
          <p:nvPr userDrawn="1"/>
        </p:nvPicPr>
        <p:blipFill>
          <a:blip r:embed="rId10"/>
          <a:stretch>
            <a:fillRect/>
          </a:stretch>
        </p:blipFill>
        <p:spPr>
          <a:xfrm>
            <a:off x="304050" y="427998"/>
            <a:ext cx="153150" cy="730943"/>
          </a:xfrm>
          <a:prstGeom prst="rect">
            <a:avLst/>
          </a:prstGeom>
        </p:spPr>
      </p:pic>
      <p:pic>
        <p:nvPicPr>
          <p:cNvPr id="10" name="Picture 9">
            <a:extLst>
              <a:ext uri="{FF2B5EF4-FFF2-40B4-BE49-F238E27FC236}">
                <a16:creationId xmlns:a16="http://schemas.microsoft.com/office/drawing/2014/main" id="{E7CA3B45-6B77-FB4D-9EA2-F13E1687FCDC}"/>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313250" y="427998"/>
            <a:ext cx="1492250" cy="344689"/>
          </a:xfrm>
          <a:prstGeom prst="rect">
            <a:avLst/>
          </a:prstGeom>
        </p:spPr>
      </p:pic>
      <p:sp>
        <p:nvSpPr>
          <p:cNvPr id="6" name="Slide Number Placeholder 5"/>
          <p:cNvSpPr>
            <a:spLocks noGrp="1"/>
          </p:cNvSpPr>
          <p:nvPr>
            <p:ph type="sldNum" sz="quarter" idx="4"/>
          </p:nvPr>
        </p:nvSpPr>
        <p:spPr>
          <a:xfrm>
            <a:off x="0" y="6356350"/>
            <a:ext cx="719528" cy="365125"/>
          </a:xfrm>
          <a:prstGeom prst="rect">
            <a:avLst/>
          </a:prstGeom>
        </p:spPr>
        <p:txBody>
          <a:bodyPr vert="horz" lIns="91440" tIns="45720" rIns="91440" bIns="45720" rtlCol="0" anchor="ctr"/>
          <a:lstStyle>
            <a:lvl1pPr algn="ctr">
              <a:defRPr sz="2000" b="1">
                <a:solidFill>
                  <a:schemeClr val="bg1"/>
                </a:solidFill>
              </a:defRPr>
            </a:lvl1pPr>
          </a:lstStyle>
          <a:p>
            <a:fld id="{7844208D-818C-4B32-88DB-1228A0CF776D}" type="slidenum">
              <a:rPr lang="en-US" smtClean="0"/>
              <a:pPr/>
              <a:t>‹#›</a:t>
            </a:fld>
            <a:endParaRPr lang="en-US" dirty="0"/>
          </a:p>
        </p:txBody>
      </p:sp>
    </p:spTree>
    <p:extLst>
      <p:ext uri="{BB962C8B-B14F-4D97-AF65-F5344CB8AC3E}">
        <p14:creationId xmlns:p14="http://schemas.microsoft.com/office/powerpoint/2010/main" val="37152203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4D4D4D"/>
          </a:solidFill>
          <a:latin typeface="+mn-lt"/>
          <a:ea typeface="+mn-ea"/>
          <a:cs typeface="+mn-cs"/>
        </a:defRPr>
      </a:lvl1pPr>
      <a:lvl2pPr marL="685800" indent="-228600" algn="l" defTabSz="914400" rtl="0" eaLnBrk="1" latinLnBrk="0" hangingPunct="1">
        <a:lnSpc>
          <a:spcPct val="90000"/>
        </a:lnSpc>
        <a:spcBef>
          <a:spcPts val="500"/>
        </a:spcBef>
        <a:buClr>
          <a:srgbClr val="A4DBE8"/>
        </a:buClr>
        <a:buFont typeface="Arial" panose="020B0604020202020204" pitchFamily="34" charset="0"/>
        <a:buChar char="•"/>
        <a:defRPr sz="1600" kern="1200">
          <a:solidFill>
            <a:srgbClr val="4D4D4D"/>
          </a:solidFill>
          <a:latin typeface="+mn-lt"/>
          <a:ea typeface="+mn-ea"/>
          <a:cs typeface="+mn-cs"/>
        </a:defRPr>
      </a:lvl2pPr>
      <a:lvl3pPr marL="1143000" indent="-228600" algn="l" defTabSz="914400" rtl="0" eaLnBrk="1" latinLnBrk="0" hangingPunct="1">
        <a:lnSpc>
          <a:spcPct val="90000"/>
        </a:lnSpc>
        <a:spcBef>
          <a:spcPts val="500"/>
        </a:spcBef>
        <a:buClr>
          <a:srgbClr val="A4DBE8"/>
        </a:buClr>
        <a:buFont typeface="Arial" panose="020B0604020202020204" pitchFamily="34" charset="0"/>
        <a:buChar char="•"/>
        <a:defRPr sz="1400" kern="1200">
          <a:solidFill>
            <a:srgbClr val="4D4D4D"/>
          </a:solidFill>
          <a:latin typeface="+mn-lt"/>
          <a:ea typeface="+mn-ea"/>
          <a:cs typeface="+mn-cs"/>
        </a:defRPr>
      </a:lvl3pPr>
      <a:lvl4pPr marL="1600200" indent="-228600" algn="l" defTabSz="914400" rtl="0" eaLnBrk="1" latinLnBrk="0" hangingPunct="1">
        <a:lnSpc>
          <a:spcPct val="90000"/>
        </a:lnSpc>
        <a:spcBef>
          <a:spcPts val="500"/>
        </a:spcBef>
        <a:buClr>
          <a:srgbClr val="A4DBE8"/>
        </a:buClr>
        <a:buFont typeface="Arial" panose="020B0604020202020204" pitchFamily="34" charset="0"/>
        <a:buChar char="•"/>
        <a:defRPr sz="1100" kern="1200">
          <a:solidFill>
            <a:srgbClr val="4D4D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5.emf"/><Relationship Id="rId7" Type="http://schemas.openxmlformats.org/officeDocument/2006/relationships/hyperlink" Target="mailto:pfitzgerald@philafound.or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mailto:eirizarry@philafound.org" TargetMode="External"/><Relationship Id="rId11" Type="http://schemas.openxmlformats.org/officeDocument/2006/relationships/image" Target="../media/image9.jpeg"/><Relationship Id="rId5" Type="http://schemas.openxmlformats.org/officeDocument/2006/relationships/image" Target="../media/image7.tiff"/><Relationship Id="rId10" Type="http://schemas.openxmlformats.org/officeDocument/2006/relationships/hyperlink" Target="mailto:layers@philafound.onmicrosoft.com" TargetMode="External"/><Relationship Id="rId4" Type="http://schemas.openxmlformats.org/officeDocument/2006/relationships/image" Target="../media/image6.jpg"/><Relationship Id="rId9" Type="http://schemas.openxmlformats.org/officeDocument/2006/relationships/hyperlink" Target="mailto:sgordon@philafound.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hyperlink" Target="mailto:mkirk@philafound.org" TargetMode="External"/><Relationship Id="rId3" Type="http://schemas.openxmlformats.org/officeDocument/2006/relationships/image" Target="../media/image11.jpeg"/><Relationship Id="rId7" Type="http://schemas.openxmlformats.org/officeDocument/2006/relationships/hyperlink" Target="mailto:lglegato@philafound.org"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4.jpeg"/><Relationship Id="rId11" Type="http://schemas.openxmlformats.org/officeDocument/2006/relationships/hyperlink" Target="https://philafound-my.sharepoint.com/:w:/g/personal/eirizarry_philafound_org/EUe6c4qm6YhDio9BI-tbtcMBrapIZ3p7zBY_CjdKhPUvkQ?e=qUuvj8" TargetMode="External"/><Relationship Id="rId5" Type="http://schemas.openxmlformats.org/officeDocument/2006/relationships/image" Target="../media/image13.jpeg"/><Relationship Id="rId10" Type="http://schemas.openxmlformats.org/officeDocument/2006/relationships/hyperlink" Target="mailto:cbyers@philafound.org" TargetMode="External"/><Relationship Id="rId4" Type="http://schemas.openxmlformats.org/officeDocument/2006/relationships/image" Target="../media/image12.jpeg"/><Relationship Id="rId9" Type="http://schemas.openxmlformats.org/officeDocument/2006/relationships/hyperlink" Target="mailto:mbudd@philafound.org"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www.eventbrite.com/e/136295125389" TargetMode="External"/><Relationship Id="rId4" Type="http://schemas.openxmlformats.org/officeDocument/2006/relationships/hyperlink" Target="http://www.perrinfamilyfoundation.org/wp-content/uploads/2015/01/YouthEngagement.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www.perrinfamilyfoundation.org/wp-content/uploads/2015/01/YouthEngagement.pdf"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15.tmp"/><Relationship Id="rId4" Type="http://schemas.openxmlformats.org/officeDocument/2006/relationships/hyperlink" Target="https://www.eventbrite.com/e/136295125389"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hyperlink" Target="https://www.philafound.org/nonprofits/available-grants/special-initiative-grants/gsk-impact-awards/"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www.philafound.org/nonprofits/available-grants/special-initiative-grants/forman-family-fund-grants/" TargetMode="External"/><Relationship Id="rId5" Type="http://schemas.openxmlformats.org/officeDocument/2006/relationships/hyperlink" Target="https://www.philafound.org/nonprofits/available-grants/special-initiative-grants/edna-w-andrade-grants/" TargetMode="External"/><Relationship Id="rId4" Type="http://schemas.openxmlformats.org/officeDocument/2006/relationships/hyperlink" Target="https://www.philafound.org/nonprofits/available-grants/henrietta-tower-wurt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hyperlink" Target="https://www.philafound.org/students/" TargetMode="External"/><Relationship Id="rId4" Type="http://schemas.openxmlformats.org/officeDocument/2006/relationships/hyperlink" Target="https://www.philafound.org/nonprofits/available-grants/brook-j-lenfest/"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philafound.org/key-skills-hub/"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philafound.org/nonprofits/" TargetMode="External"/><Relationship Id="rId2" Type="http://schemas.openxmlformats.org/officeDocument/2006/relationships/image" Target="../media/image2.emf"/><Relationship Id="rId1" Type="http://schemas.openxmlformats.org/officeDocument/2006/relationships/slideLayout" Target="../slideLayouts/slideLayout1.xml"/><Relationship Id="rId4" Type="http://schemas.openxmlformats.org/officeDocument/2006/relationships/hyperlink" Target="mailto:grantmakingservices@philafoun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6">
            <a:extLst>
              <a:ext uri="{FF2B5EF4-FFF2-40B4-BE49-F238E27FC236}">
                <a16:creationId xmlns:a16="http://schemas.microsoft.com/office/drawing/2014/main" id="{179743F7-928B-4751-9A66-C342DC4CB48D}"/>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712788" y="0"/>
            <a:ext cx="3919537" cy="6858000"/>
          </a:xfrm>
        </p:spPr>
      </p:pic>
      <p:sp>
        <p:nvSpPr>
          <p:cNvPr id="4" name="Rectangle 3">
            <a:extLst>
              <a:ext uri="{FF2B5EF4-FFF2-40B4-BE49-F238E27FC236}">
                <a16:creationId xmlns:a16="http://schemas.microsoft.com/office/drawing/2014/main" id="{2259567D-F59E-1643-B84A-ECF95B550CAA}"/>
              </a:ext>
            </a:extLst>
          </p:cNvPr>
          <p:cNvSpPr/>
          <p:nvPr/>
        </p:nvSpPr>
        <p:spPr>
          <a:xfrm>
            <a:off x="4833871" y="1340170"/>
            <a:ext cx="3747629" cy="307777"/>
          </a:xfrm>
          <a:prstGeom prst="rect">
            <a:avLst/>
          </a:prstGeom>
          <a:ln w="19050">
            <a:solidFill>
              <a:srgbClr val="DC4405"/>
            </a:solidFill>
          </a:ln>
        </p:spPr>
        <p:txBody>
          <a:bodyPr wrap="none">
            <a:spAutoFit/>
          </a:bodyPr>
          <a:lstStyle/>
          <a:p>
            <a:pPr algn="ctr"/>
            <a:r>
              <a:rPr lang="en-US" sz="1400" b="1" spc="600" dirty="0">
                <a:solidFill>
                  <a:srgbClr val="DC4405"/>
                </a:solidFill>
                <a:latin typeface="+mj-lt"/>
                <a:ea typeface="Verdana" panose="020B0604030504040204" pitchFamily="34" charset="0"/>
                <a:cs typeface="Verdana" panose="020B0604030504040204" pitchFamily="34" charset="0"/>
              </a:rPr>
              <a:t>INFORMATION SESSION</a:t>
            </a:r>
            <a:endParaRPr lang="en-US" sz="1400" b="1" spc="600" dirty="0">
              <a:solidFill>
                <a:srgbClr val="DC4405"/>
              </a:solidFill>
              <a:latin typeface="+mj-lt"/>
            </a:endParaRPr>
          </a:p>
        </p:txBody>
      </p:sp>
      <p:pic>
        <p:nvPicPr>
          <p:cNvPr id="13" name="Picture 12">
            <a:extLst>
              <a:ext uri="{FF2B5EF4-FFF2-40B4-BE49-F238E27FC236}">
                <a16:creationId xmlns:a16="http://schemas.microsoft.com/office/drawing/2014/main" id="{E02AEE9B-70B9-6348-AD28-4C4F95330C50}"/>
              </a:ext>
            </a:extLst>
          </p:cNvPr>
          <p:cNvPicPr>
            <a:picLocks noChangeAspect="1"/>
          </p:cNvPicPr>
          <p:nvPr/>
        </p:nvPicPr>
        <p:blipFill>
          <a:blip r:embed="rId4"/>
          <a:stretch>
            <a:fillRect/>
          </a:stretch>
        </p:blipFill>
        <p:spPr>
          <a:xfrm>
            <a:off x="-1" y="6145210"/>
            <a:ext cx="712789" cy="712789"/>
          </a:xfrm>
          <a:prstGeom prst="rect">
            <a:avLst/>
          </a:prstGeom>
        </p:spPr>
      </p:pic>
      <p:sp>
        <p:nvSpPr>
          <p:cNvPr id="15" name="Title 1">
            <a:extLst>
              <a:ext uri="{FF2B5EF4-FFF2-40B4-BE49-F238E27FC236}">
                <a16:creationId xmlns:a16="http://schemas.microsoft.com/office/drawing/2014/main" id="{E90ACADF-F8DB-8A4F-996C-2204796B9C65}"/>
              </a:ext>
            </a:extLst>
          </p:cNvPr>
          <p:cNvSpPr txBox="1">
            <a:spLocks/>
          </p:cNvSpPr>
          <p:nvPr/>
        </p:nvSpPr>
        <p:spPr>
          <a:xfrm>
            <a:off x="4833871" y="2669975"/>
            <a:ext cx="7831736" cy="2387600"/>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4800" b="1" kern="1200">
                <a:solidFill>
                  <a:srgbClr val="DC4405"/>
                </a:solidFill>
                <a:latin typeface="+mj-lt"/>
                <a:ea typeface="+mj-ea"/>
                <a:cs typeface="+mj-cs"/>
              </a:defRPr>
            </a:lvl1pPr>
          </a:lstStyle>
          <a:p>
            <a:pPr algn="l">
              <a:lnSpc>
                <a:spcPct val="150000"/>
              </a:lnSpc>
            </a:pPr>
            <a:r>
              <a:rPr lang="en-US" spc="300" dirty="0">
                <a:ln w="19050">
                  <a:solidFill>
                    <a:srgbClr val="DC4405"/>
                  </a:solidFill>
                  <a:prstDash val="solid"/>
                </a:ln>
                <a:noFill/>
                <a:latin typeface="Verdana" panose="020B0604030504040204" pitchFamily="34" charset="0"/>
                <a:ea typeface="Verdana" panose="020B0604030504040204" pitchFamily="34" charset="0"/>
                <a:cs typeface="Verdana" panose="020B0604030504040204" pitchFamily="34" charset="0"/>
              </a:rPr>
              <a:t>2021 </a:t>
            </a:r>
          </a:p>
          <a:p>
            <a:pPr algn="l">
              <a:lnSpc>
                <a:spcPct val="150000"/>
              </a:lnSpc>
            </a:pPr>
            <a:r>
              <a:rPr lang="en-US" spc="300" dirty="0">
                <a:ln w="19050">
                  <a:solidFill>
                    <a:srgbClr val="DC4405"/>
                  </a:solidFill>
                  <a:prstDash val="solid"/>
                </a:ln>
                <a:noFill/>
                <a:latin typeface="Verdana" panose="020B0604030504040204" pitchFamily="34" charset="0"/>
                <a:ea typeface="Verdana" panose="020B0604030504040204" pitchFamily="34" charset="0"/>
                <a:cs typeface="Verdana" panose="020B0604030504040204" pitchFamily="34" charset="0"/>
              </a:rPr>
              <a:t>Discretionary Grantmaking</a:t>
            </a:r>
          </a:p>
        </p:txBody>
      </p:sp>
    </p:spTree>
    <p:extLst>
      <p:ext uri="{BB962C8B-B14F-4D97-AF65-F5344CB8AC3E}">
        <p14:creationId xmlns:p14="http://schemas.microsoft.com/office/powerpoint/2010/main" val="3783851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r>
              <a:rPr lang="en-US" sz="1400" dirty="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pic>
        <p:nvPicPr>
          <p:cNvPr id="12" name="Picture 11">
            <a:extLst>
              <a:ext uri="{FF2B5EF4-FFF2-40B4-BE49-F238E27FC236}">
                <a16:creationId xmlns:a16="http://schemas.microsoft.com/office/drawing/2014/main" id="{02546787-88B4-634D-BB80-1F102DA160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13781" y="428121"/>
            <a:ext cx="1491719" cy="344566"/>
          </a:xfrm>
          <a:prstGeom prst="rect">
            <a:avLst/>
          </a:prstGeom>
        </p:spPr>
      </p:pic>
      <p:pic>
        <p:nvPicPr>
          <p:cNvPr id="3" name="Picture 2">
            <a:extLst>
              <a:ext uri="{FF2B5EF4-FFF2-40B4-BE49-F238E27FC236}">
                <a16:creationId xmlns:a16="http://schemas.microsoft.com/office/drawing/2014/main" id="{EDD76455-0D5B-F24D-A072-F36301B180E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051" y="4128774"/>
            <a:ext cx="2558720" cy="2558720"/>
          </a:xfrm>
          <a:prstGeom prst="rect">
            <a:avLst/>
          </a:prstGeom>
        </p:spPr>
      </p:pic>
      <p:pic>
        <p:nvPicPr>
          <p:cNvPr id="4" name="Picture 3">
            <a:extLst>
              <a:ext uri="{FF2B5EF4-FFF2-40B4-BE49-F238E27FC236}">
                <a16:creationId xmlns:a16="http://schemas.microsoft.com/office/drawing/2014/main" id="{5EF31E1C-296E-7341-AC65-C7E8617B61E6}"/>
              </a:ext>
            </a:extLst>
          </p:cNvPr>
          <p:cNvPicPr>
            <a:picLocks noChangeAspect="1"/>
          </p:cNvPicPr>
          <p:nvPr/>
        </p:nvPicPr>
        <p:blipFill>
          <a:blip r:embed="rId5"/>
          <a:stretch>
            <a:fillRect/>
          </a:stretch>
        </p:blipFill>
        <p:spPr>
          <a:xfrm>
            <a:off x="859051" y="1409639"/>
            <a:ext cx="2558719" cy="2558719"/>
          </a:xfrm>
          <a:prstGeom prst="rect">
            <a:avLst/>
          </a:prstGeom>
        </p:spPr>
      </p:pic>
      <p:sp>
        <p:nvSpPr>
          <p:cNvPr id="11" name="Content Placeholder 2">
            <a:extLst>
              <a:ext uri="{FF2B5EF4-FFF2-40B4-BE49-F238E27FC236}">
                <a16:creationId xmlns:a16="http://schemas.microsoft.com/office/drawing/2014/main" id="{DD06693C-AB76-F74C-8F0C-B375D22D2E7D}"/>
              </a:ext>
            </a:extLst>
          </p:cNvPr>
          <p:cNvSpPr txBox="1">
            <a:spLocks/>
          </p:cNvSpPr>
          <p:nvPr/>
        </p:nvSpPr>
        <p:spPr>
          <a:xfrm>
            <a:off x="3531758" y="4109126"/>
            <a:ext cx="2827514" cy="134766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4D4D4D"/>
                </a:solidFill>
                <a:latin typeface="+mn-lt"/>
                <a:ea typeface="+mn-ea"/>
                <a:cs typeface="+mn-cs"/>
              </a:defRPr>
            </a:lvl1pPr>
            <a:lvl2pPr marL="685800" indent="-228600" algn="l" defTabSz="914400" rtl="0" eaLnBrk="1" latinLnBrk="0" hangingPunct="1">
              <a:lnSpc>
                <a:spcPct val="90000"/>
              </a:lnSpc>
              <a:spcBef>
                <a:spcPts val="500"/>
              </a:spcBef>
              <a:buClr>
                <a:srgbClr val="A4DBE8"/>
              </a:buClr>
              <a:buFont typeface="Arial" panose="020B0604020202020204" pitchFamily="34" charset="0"/>
              <a:buChar char="•"/>
              <a:defRPr sz="1600" kern="1200">
                <a:solidFill>
                  <a:srgbClr val="4D4D4D"/>
                </a:solidFill>
                <a:latin typeface="+mn-lt"/>
                <a:ea typeface="+mn-ea"/>
                <a:cs typeface="+mn-cs"/>
              </a:defRPr>
            </a:lvl2pPr>
            <a:lvl3pPr marL="1143000" indent="-228600" algn="l" defTabSz="914400" rtl="0" eaLnBrk="1" latinLnBrk="0" hangingPunct="1">
              <a:lnSpc>
                <a:spcPct val="90000"/>
              </a:lnSpc>
              <a:spcBef>
                <a:spcPts val="500"/>
              </a:spcBef>
              <a:buClr>
                <a:srgbClr val="A4DBE8"/>
              </a:buClr>
              <a:buFont typeface="Arial" panose="020B0604020202020204" pitchFamily="34" charset="0"/>
              <a:buChar char="•"/>
              <a:defRPr sz="1400" kern="1200">
                <a:solidFill>
                  <a:srgbClr val="4D4D4D"/>
                </a:solidFill>
                <a:latin typeface="+mn-lt"/>
                <a:ea typeface="+mn-ea"/>
                <a:cs typeface="+mn-cs"/>
              </a:defRPr>
            </a:lvl3pPr>
            <a:lvl4pPr marL="1600200" indent="-228600" algn="l" defTabSz="914400" rtl="0" eaLnBrk="1" latinLnBrk="0" hangingPunct="1">
              <a:lnSpc>
                <a:spcPct val="90000"/>
              </a:lnSpc>
              <a:spcBef>
                <a:spcPts val="500"/>
              </a:spcBef>
              <a:buClr>
                <a:srgbClr val="A4DBE8"/>
              </a:buClr>
              <a:buFont typeface="Arial" panose="020B0604020202020204" pitchFamily="34" charset="0"/>
              <a:buChar char="•"/>
              <a:defRPr sz="1100" kern="1200">
                <a:solidFill>
                  <a:srgbClr val="4D4D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8" lvl="3" indent="0">
              <a:lnSpc>
                <a:spcPct val="110000"/>
              </a:lnSpc>
              <a:buNone/>
            </a:pPr>
            <a:r>
              <a:rPr lang="en-US" sz="1400" b="1" dirty="0">
                <a:solidFill>
                  <a:srgbClr val="315470"/>
                </a:solidFill>
                <a:latin typeface="Garamond" panose="02020404030301010803" pitchFamily="18" charset="0"/>
                <a:ea typeface="Verdana" panose="020B0604030504040204" pitchFamily="34" charset="0"/>
                <a:cs typeface="Verdana" panose="020B0604030504040204" pitchFamily="34" charset="0"/>
                <a:hlinkClick r:id="rId6"/>
              </a:rPr>
              <a:t>EDURNE (EDDIE) IRIZARRY</a:t>
            </a:r>
            <a:endParaRPr lang="en-US" sz="1400" b="1" dirty="0">
              <a:solidFill>
                <a:srgbClr val="315470"/>
              </a:solidFill>
              <a:latin typeface="Garamond" panose="02020404030301010803" pitchFamily="18" charset="0"/>
              <a:ea typeface="Verdana" panose="020B0604030504040204" pitchFamily="34" charset="0"/>
              <a:cs typeface="Verdana" panose="020B0604030504040204" pitchFamily="34" charset="0"/>
            </a:endParaRPr>
          </a:p>
          <a:p>
            <a:pPr marL="1588" lvl="3" indent="0">
              <a:lnSpc>
                <a:spcPct val="110000"/>
              </a:lnSpc>
              <a:buNone/>
            </a:pPr>
            <a:r>
              <a:rPr lang="en-US" sz="1400" i="1" dirty="0">
                <a:latin typeface="Garamond" panose="02020404030301010803" pitchFamily="18" charset="0"/>
                <a:ea typeface="Verdana" panose="020B0604030504040204" pitchFamily="34" charset="0"/>
                <a:cs typeface="Verdana" panose="020B0604030504040204" pitchFamily="34" charset="0"/>
              </a:rPr>
              <a:t>Senior Program Officer</a:t>
            </a:r>
          </a:p>
          <a:p>
            <a:pPr marL="287338" lvl="3" indent="-285750">
              <a:lnSpc>
                <a:spcPct val="110000"/>
              </a:lnSpc>
            </a:pPr>
            <a:r>
              <a:rPr lang="en-US" sz="1400" dirty="0">
                <a:latin typeface="Garamond" panose="02020404030301010803" pitchFamily="18" charset="0"/>
                <a:ea typeface="Verdana" panose="020B0604030504040204" pitchFamily="34" charset="0"/>
                <a:cs typeface="Verdana" panose="020B0604030504040204" pitchFamily="34" charset="0"/>
              </a:rPr>
              <a:t>Discretionary Grantmaking </a:t>
            </a:r>
          </a:p>
          <a:p>
            <a:pPr marL="287338" lvl="3" indent="-285750">
              <a:lnSpc>
                <a:spcPct val="110000"/>
              </a:lnSpc>
            </a:pPr>
            <a:r>
              <a:rPr lang="en-US" sz="1400" dirty="0">
                <a:latin typeface="Garamond" panose="02020404030301010803" pitchFamily="18" charset="0"/>
                <a:ea typeface="Verdana" panose="020B0604030504040204" pitchFamily="34" charset="0"/>
                <a:cs typeface="Verdana" panose="020B0604030504040204" pitchFamily="34" charset="0"/>
              </a:rPr>
              <a:t>YOUTHadelphia</a:t>
            </a:r>
          </a:p>
          <a:p>
            <a:pPr marL="287338" lvl="3" indent="-285750">
              <a:lnSpc>
                <a:spcPct val="110000"/>
              </a:lnSpc>
            </a:pPr>
            <a:endParaRPr lang="en-US" sz="1400" dirty="0">
              <a:latin typeface="Garamond" panose="02020404030301010803" pitchFamily="18" charset="0"/>
              <a:ea typeface="Verdana" panose="020B0604030504040204" pitchFamily="34" charset="0"/>
              <a:cs typeface="Verdana" panose="020B0604030504040204" pitchFamily="34" charset="0"/>
            </a:endParaRPr>
          </a:p>
        </p:txBody>
      </p:sp>
      <p:sp>
        <p:nvSpPr>
          <p:cNvPr id="13" name="Content Placeholder 2">
            <a:extLst>
              <a:ext uri="{FF2B5EF4-FFF2-40B4-BE49-F238E27FC236}">
                <a16:creationId xmlns:a16="http://schemas.microsoft.com/office/drawing/2014/main" id="{794E467B-2736-414E-B38D-284DEC88C6DA}"/>
              </a:ext>
            </a:extLst>
          </p:cNvPr>
          <p:cNvSpPr txBox="1">
            <a:spLocks/>
          </p:cNvSpPr>
          <p:nvPr/>
        </p:nvSpPr>
        <p:spPr>
          <a:xfrm>
            <a:off x="3531758" y="1401205"/>
            <a:ext cx="2827514" cy="1148643"/>
          </a:xfrm>
          <a:prstGeom prst="rect">
            <a:avLst/>
          </a:prstGeom>
        </p:spPr>
        <p:txBody>
          <a:bodyPr lIns="91440" tIns="45720" rIns="91440" bIns="4572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4D4D4D"/>
                </a:solidFill>
                <a:latin typeface="+mn-lt"/>
                <a:ea typeface="+mn-ea"/>
                <a:cs typeface="+mn-cs"/>
              </a:defRPr>
            </a:lvl1pPr>
            <a:lvl2pPr marL="685800" indent="-228600" algn="l" defTabSz="914400" rtl="0" eaLnBrk="1" latinLnBrk="0" hangingPunct="1">
              <a:lnSpc>
                <a:spcPct val="90000"/>
              </a:lnSpc>
              <a:spcBef>
                <a:spcPts val="500"/>
              </a:spcBef>
              <a:buClr>
                <a:srgbClr val="A4DBE8"/>
              </a:buClr>
              <a:buFont typeface="Arial" panose="020B0604020202020204" pitchFamily="34" charset="0"/>
              <a:buChar char="•"/>
              <a:defRPr sz="1600" kern="1200">
                <a:solidFill>
                  <a:srgbClr val="4D4D4D"/>
                </a:solidFill>
                <a:latin typeface="+mn-lt"/>
                <a:ea typeface="+mn-ea"/>
                <a:cs typeface="+mn-cs"/>
              </a:defRPr>
            </a:lvl2pPr>
            <a:lvl3pPr marL="1143000" indent="-228600" algn="l" defTabSz="914400" rtl="0" eaLnBrk="1" latinLnBrk="0" hangingPunct="1">
              <a:lnSpc>
                <a:spcPct val="90000"/>
              </a:lnSpc>
              <a:spcBef>
                <a:spcPts val="500"/>
              </a:spcBef>
              <a:buClr>
                <a:srgbClr val="A4DBE8"/>
              </a:buClr>
              <a:buFont typeface="Arial" panose="020B0604020202020204" pitchFamily="34" charset="0"/>
              <a:buChar char="•"/>
              <a:defRPr sz="1400" kern="1200">
                <a:solidFill>
                  <a:srgbClr val="4D4D4D"/>
                </a:solidFill>
                <a:latin typeface="+mn-lt"/>
                <a:ea typeface="+mn-ea"/>
                <a:cs typeface="+mn-cs"/>
              </a:defRPr>
            </a:lvl3pPr>
            <a:lvl4pPr marL="1600200" indent="-228600" algn="l" defTabSz="914400" rtl="0" eaLnBrk="1" latinLnBrk="0" hangingPunct="1">
              <a:lnSpc>
                <a:spcPct val="90000"/>
              </a:lnSpc>
              <a:spcBef>
                <a:spcPts val="500"/>
              </a:spcBef>
              <a:buClr>
                <a:srgbClr val="A4DBE8"/>
              </a:buClr>
              <a:buFont typeface="Arial" panose="020B0604020202020204" pitchFamily="34" charset="0"/>
              <a:buChar char="•"/>
              <a:defRPr sz="1100" kern="1200">
                <a:solidFill>
                  <a:srgbClr val="4D4D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 lvl="3" indent="0">
              <a:lnSpc>
                <a:spcPct val="110000"/>
              </a:lnSpc>
              <a:buNone/>
            </a:pPr>
            <a:r>
              <a:rPr lang="en-US" sz="1400" b="1" dirty="0">
                <a:solidFill>
                  <a:srgbClr val="315470"/>
                </a:solidFill>
                <a:latin typeface="Garamond" panose="02020404030301010803" pitchFamily="18" charset="0"/>
                <a:ea typeface="Verdana" panose="020B0604030504040204" pitchFamily="34" charset="0"/>
                <a:cs typeface="Verdana" panose="020B0604030504040204" pitchFamily="34" charset="0"/>
                <a:hlinkClick r:id="rId7"/>
              </a:rPr>
              <a:t>PHIL FITZGERALD</a:t>
            </a:r>
            <a:endParaRPr lang="en-US" sz="1400" b="1" dirty="0">
              <a:solidFill>
                <a:srgbClr val="315470"/>
              </a:solidFill>
              <a:latin typeface="Garamond" panose="02020404030301010803" pitchFamily="18" charset="0"/>
              <a:ea typeface="Verdana" panose="020B0604030504040204" pitchFamily="34" charset="0"/>
              <a:cs typeface="Verdana" panose="020B0604030504040204" pitchFamily="34" charset="0"/>
            </a:endParaRPr>
          </a:p>
          <a:p>
            <a:pPr marL="1270" lvl="3" indent="0">
              <a:lnSpc>
                <a:spcPct val="110000"/>
              </a:lnSpc>
              <a:buNone/>
            </a:pPr>
            <a:r>
              <a:rPr lang="en-US" sz="1400" i="1" dirty="0">
                <a:latin typeface="Garamond" panose="02020404030301010803" pitchFamily="18" charset="0"/>
                <a:ea typeface="Verdana" panose="020B0604030504040204" pitchFamily="34" charset="0"/>
                <a:cs typeface="Verdana" panose="020B0604030504040204" pitchFamily="34" charset="0"/>
              </a:rPr>
              <a:t>Executive Director of Grantmaking</a:t>
            </a:r>
          </a:p>
          <a:p>
            <a:pPr marL="287020" lvl="3" indent="-285750">
              <a:lnSpc>
                <a:spcPct val="110000"/>
              </a:lnSpc>
            </a:pPr>
            <a:r>
              <a:rPr lang="en-US" sz="1400" dirty="0">
                <a:latin typeface="Garamond" panose="02020404030301010803" pitchFamily="18" charset="0"/>
                <a:ea typeface="Verdana" panose="020B0604030504040204" pitchFamily="34" charset="0"/>
                <a:cs typeface="Verdana" panose="020B0604030504040204" pitchFamily="34" charset="0"/>
              </a:rPr>
              <a:t>Special Initiatives </a:t>
            </a:r>
          </a:p>
          <a:p>
            <a:pPr marL="287020" lvl="3" indent="-285750">
              <a:lnSpc>
                <a:spcPct val="110000"/>
              </a:lnSpc>
            </a:pPr>
            <a:r>
              <a:rPr lang="en-US" sz="1400" dirty="0">
                <a:latin typeface="Garamond"/>
                <a:ea typeface="Verdana"/>
                <a:cs typeface="Verdana"/>
              </a:rPr>
              <a:t>Discretionary Grantmaking</a:t>
            </a:r>
            <a:endParaRPr lang="en-US" sz="1400" dirty="0">
              <a:latin typeface="Garamond" panose="02020404030301010803" pitchFamily="18" charset="0"/>
              <a:ea typeface="Verdana" panose="020B0604030504040204" pitchFamily="34" charset="0"/>
              <a:cs typeface="Verdana" panose="020B0604030504040204" pitchFamily="34" charset="0"/>
            </a:endParaRPr>
          </a:p>
        </p:txBody>
      </p:sp>
      <p:sp>
        <p:nvSpPr>
          <p:cNvPr id="9" name="Content Placeholder 2">
            <a:extLst>
              <a:ext uri="{FF2B5EF4-FFF2-40B4-BE49-F238E27FC236}">
                <a16:creationId xmlns:a16="http://schemas.microsoft.com/office/drawing/2014/main" id="{95BCD043-FCA7-EB4C-A429-0B8779CA0D5E}"/>
              </a:ext>
            </a:extLst>
          </p:cNvPr>
          <p:cNvSpPr txBox="1">
            <a:spLocks/>
          </p:cNvSpPr>
          <p:nvPr/>
        </p:nvSpPr>
        <p:spPr>
          <a:xfrm>
            <a:off x="719847" y="234613"/>
            <a:ext cx="8510947" cy="60517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4D4D4D"/>
                </a:solidFill>
                <a:latin typeface="+mn-lt"/>
                <a:ea typeface="+mn-ea"/>
                <a:cs typeface="+mn-cs"/>
              </a:defRPr>
            </a:lvl1pPr>
            <a:lvl2pPr marL="685800" indent="-228600" algn="l" defTabSz="914400" rtl="0" eaLnBrk="1" latinLnBrk="0" hangingPunct="1">
              <a:lnSpc>
                <a:spcPct val="90000"/>
              </a:lnSpc>
              <a:spcBef>
                <a:spcPts val="500"/>
              </a:spcBef>
              <a:buClr>
                <a:srgbClr val="A4DBE8"/>
              </a:buClr>
              <a:buFont typeface="Arial" panose="020B0604020202020204" pitchFamily="34" charset="0"/>
              <a:buChar char="•"/>
              <a:defRPr sz="1600" kern="1200">
                <a:solidFill>
                  <a:srgbClr val="4D4D4D"/>
                </a:solidFill>
                <a:latin typeface="+mn-lt"/>
                <a:ea typeface="+mn-ea"/>
                <a:cs typeface="+mn-cs"/>
              </a:defRPr>
            </a:lvl2pPr>
            <a:lvl3pPr marL="1143000" indent="-228600" algn="l" defTabSz="914400" rtl="0" eaLnBrk="1" latinLnBrk="0" hangingPunct="1">
              <a:lnSpc>
                <a:spcPct val="90000"/>
              </a:lnSpc>
              <a:spcBef>
                <a:spcPts val="500"/>
              </a:spcBef>
              <a:buClr>
                <a:srgbClr val="A4DBE8"/>
              </a:buClr>
              <a:buFont typeface="Arial" panose="020B0604020202020204" pitchFamily="34" charset="0"/>
              <a:buChar char="•"/>
              <a:defRPr sz="1400" kern="1200">
                <a:solidFill>
                  <a:srgbClr val="4D4D4D"/>
                </a:solidFill>
                <a:latin typeface="+mn-lt"/>
                <a:ea typeface="+mn-ea"/>
                <a:cs typeface="+mn-cs"/>
              </a:defRPr>
            </a:lvl3pPr>
            <a:lvl4pPr marL="1600200" indent="-228600" algn="l" defTabSz="914400" rtl="0" eaLnBrk="1" latinLnBrk="0" hangingPunct="1">
              <a:lnSpc>
                <a:spcPct val="90000"/>
              </a:lnSpc>
              <a:spcBef>
                <a:spcPts val="500"/>
              </a:spcBef>
              <a:buClr>
                <a:srgbClr val="A4DBE8"/>
              </a:buClr>
              <a:buFont typeface="Arial" panose="020B0604020202020204" pitchFamily="34" charset="0"/>
              <a:buChar char="•"/>
              <a:defRPr sz="1100" kern="1200">
                <a:solidFill>
                  <a:srgbClr val="4D4D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8" lvl="3" indent="0">
              <a:lnSpc>
                <a:spcPct val="110000"/>
              </a:lnSpc>
              <a:buNone/>
            </a:pPr>
            <a:r>
              <a:rPr lang="en-US" sz="2000" b="1" dirty="0">
                <a:solidFill>
                  <a:srgbClr val="E16637"/>
                </a:solidFill>
                <a:latin typeface="Garamond" panose="02020404030301010803" pitchFamily="18" charset="0"/>
                <a:ea typeface="Verdana" panose="020B0604030504040204" pitchFamily="34" charset="0"/>
                <a:cs typeface="Verdana" panose="020B0604030504040204" pitchFamily="34" charset="0"/>
              </a:rPr>
              <a:t>PHILADELPHIA FOUNDATION KEY STAFF CONTACTS: </a:t>
            </a:r>
          </a:p>
        </p:txBody>
      </p:sp>
      <p:pic>
        <p:nvPicPr>
          <p:cNvPr id="1026" name="Picture 2" descr="Sheressa Gordon">
            <a:extLst>
              <a:ext uri="{FF2B5EF4-FFF2-40B4-BE49-F238E27FC236}">
                <a16:creationId xmlns:a16="http://schemas.microsoft.com/office/drawing/2014/main" id="{CF5AACF1-96EB-42B3-9161-60FB130133D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40743" y="1401206"/>
            <a:ext cx="2558720" cy="2558720"/>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2">
            <a:extLst>
              <a:ext uri="{FF2B5EF4-FFF2-40B4-BE49-F238E27FC236}">
                <a16:creationId xmlns:a16="http://schemas.microsoft.com/office/drawing/2014/main" id="{32F1EFB2-3198-4680-9C91-ADA574AEDF12}"/>
              </a:ext>
            </a:extLst>
          </p:cNvPr>
          <p:cNvSpPr txBox="1">
            <a:spLocks/>
          </p:cNvSpPr>
          <p:nvPr/>
        </p:nvSpPr>
        <p:spPr>
          <a:xfrm>
            <a:off x="9070208" y="1401205"/>
            <a:ext cx="2827514" cy="1598419"/>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4D4D4D"/>
                </a:solidFill>
                <a:latin typeface="+mn-lt"/>
                <a:ea typeface="+mn-ea"/>
                <a:cs typeface="+mn-cs"/>
              </a:defRPr>
            </a:lvl1pPr>
            <a:lvl2pPr marL="685800" indent="-228600" algn="l" defTabSz="914400" rtl="0" eaLnBrk="1" latinLnBrk="0" hangingPunct="1">
              <a:lnSpc>
                <a:spcPct val="90000"/>
              </a:lnSpc>
              <a:spcBef>
                <a:spcPts val="500"/>
              </a:spcBef>
              <a:buClr>
                <a:srgbClr val="A4DBE8"/>
              </a:buClr>
              <a:buFont typeface="Arial" panose="020B0604020202020204" pitchFamily="34" charset="0"/>
              <a:buChar char="•"/>
              <a:defRPr sz="1600" kern="1200">
                <a:solidFill>
                  <a:srgbClr val="4D4D4D"/>
                </a:solidFill>
                <a:latin typeface="+mn-lt"/>
                <a:ea typeface="+mn-ea"/>
                <a:cs typeface="+mn-cs"/>
              </a:defRPr>
            </a:lvl2pPr>
            <a:lvl3pPr marL="1143000" indent="-228600" algn="l" defTabSz="914400" rtl="0" eaLnBrk="1" latinLnBrk="0" hangingPunct="1">
              <a:lnSpc>
                <a:spcPct val="90000"/>
              </a:lnSpc>
              <a:spcBef>
                <a:spcPts val="500"/>
              </a:spcBef>
              <a:buClr>
                <a:srgbClr val="A4DBE8"/>
              </a:buClr>
              <a:buFont typeface="Arial" panose="020B0604020202020204" pitchFamily="34" charset="0"/>
              <a:buChar char="•"/>
              <a:defRPr sz="1400" kern="1200">
                <a:solidFill>
                  <a:srgbClr val="4D4D4D"/>
                </a:solidFill>
                <a:latin typeface="+mn-lt"/>
                <a:ea typeface="+mn-ea"/>
                <a:cs typeface="+mn-cs"/>
              </a:defRPr>
            </a:lvl3pPr>
            <a:lvl4pPr marL="1600200" indent="-228600" algn="l" defTabSz="914400" rtl="0" eaLnBrk="1" latinLnBrk="0" hangingPunct="1">
              <a:lnSpc>
                <a:spcPct val="90000"/>
              </a:lnSpc>
              <a:spcBef>
                <a:spcPts val="500"/>
              </a:spcBef>
              <a:buClr>
                <a:srgbClr val="A4DBE8"/>
              </a:buClr>
              <a:buFont typeface="Arial" panose="020B0604020202020204" pitchFamily="34" charset="0"/>
              <a:buChar char="•"/>
              <a:defRPr sz="1100" kern="1200">
                <a:solidFill>
                  <a:srgbClr val="4D4D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8" lvl="3" indent="0">
              <a:lnSpc>
                <a:spcPct val="110000"/>
              </a:lnSpc>
              <a:buNone/>
            </a:pPr>
            <a:r>
              <a:rPr lang="en-US" sz="1400" b="1" dirty="0">
                <a:solidFill>
                  <a:srgbClr val="315470"/>
                </a:solidFill>
                <a:latin typeface="Garamond" panose="02020404030301010803" pitchFamily="18" charset="0"/>
                <a:ea typeface="Verdana" panose="020B0604030504040204" pitchFamily="34" charset="0"/>
                <a:cs typeface="Verdana" panose="020B0604030504040204" pitchFamily="34" charset="0"/>
                <a:hlinkClick r:id="rId9"/>
              </a:rPr>
              <a:t>SHERESSA GORDON</a:t>
            </a:r>
            <a:endParaRPr lang="en-US" sz="1400" b="1" dirty="0">
              <a:solidFill>
                <a:srgbClr val="315470"/>
              </a:solidFill>
              <a:latin typeface="Garamond" panose="02020404030301010803" pitchFamily="18" charset="0"/>
              <a:ea typeface="Verdana" panose="020B0604030504040204" pitchFamily="34" charset="0"/>
              <a:cs typeface="Verdana" panose="020B0604030504040204" pitchFamily="34" charset="0"/>
            </a:endParaRPr>
          </a:p>
          <a:p>
            <a:pPr marL="1588" lvl="3" indent="0">
              <a:lnSpc>
                <a:spcPct val="110000"/>
              </a:lnSpc>
              <a:buNone/>
            </a:pPr>
            <a:r>
              <a:rPr lang="en-US" sz="1400" i="1" dirty="0">
                <a:latin typeface="Garamond" panose="02020404030301010803" pitchFamily="18" charset="0"/>
                <a:ea typeface="Verdana" panose="020B0604030504040204" pitchFamily="34" charset="0"/>
                <a:cs typeface="Verdana" panose="020B0604030504040204" pitchFamily="34" charset="0"/>
              </a:rPr>
              <a:t>Program Officer Associate </a:t>
            </a:r>
          </a:p>
          <a:p>
            <a:pPr marL="287338" lvl="3" indent="-285750">
              <a:lnSpc>
                <a:spcPct val="110000"/>
              </a:lnSpc>
            </a:pPr>
            <a:r>
              <a:rPr lang="en-US" sz="1400" dirty="0">
                <a:latin typeface="Garamond" panose="02020404030301010803" pitchFamily="18" charset="0"/>
                <a:ea typeface="Verdana" panose="020B0604030504040204" pitchFamily="34" charset="0"/>
                <a:cs typeface="Verdana" panose="020B0604030504040204" pitchFamily="34" charset="0"/>
              </a:rPr>
              <a:t>Donor Advised Funds</a:t>
            </a:r>
          </a:p>
          <a:p>
            <a:pPr marL="287338" lvl="3" indent="-285750">
              <a:lnSpc>
                <a:spcPct val="110000"/>
              </a:lnSpc>
            </a:pPr>
            <a:r>
              <a:rPr lang="en-US" sz="1400" dirty="0">
                <a:latin typeface="Garamond" panose="02020404030301010803" pitchFamily="18" charset="0"/>
                <a:ea typeface="Verdana" panose="020B0604030504040204" pitchFamily="34" charset="0"/>
                <a:cs typeface="Verdana" panose="020B0604030504040204" pitchFamily="34" charset="0"/>
              </a:rPr>
              <a:t>Special Initiatives </a:t>
            </a:r>
          </a:p>
          <a:p>
            <a:pPr marL="287338" lvl="3" indent="-285750">
              <a:lnSpc>
                <a:spcPct val="110000"/>
              </a:lnSpc>
            </a:pPr>
            <a:endParaRPr lang="en-US" sz="1400" dirty="0">
              <a:latin typeface="Garamond" panose="02020404030301010803" pitchFamily="18" charset="0"/>
              <a:ea typeface="Verdana" panose="020B0604030504040204" pitchFamily="34" charset="0"/>
              <a:cs typeface="Verdana" panose="020B0604030504040204" pitchFamily="34" charset="0"/>
            </a:endParaRPr>
          </a:p>
        </p:txBody>
      </p:sp>
      <p:sp>
        <p:nvSpPr>
          <p:cNvPr id="16" name="Content Placeholder 2">
            <a:extLst>
              <a:ext uri="{FF2B5EF4-FFF2-40B4-BE49-F238E27FC236}">
                <a16:creationId xmlns:a16="http://schemas.microsoft.com/office/drawing/2014/main" id="{99912002-CC3F-4C17-8DCF-1D2E74665432}"/>
              </a:ext>
            </a:extLst>
          </p:cNvPr>
          <p:cNvSpPr txBox="1">
            <a:spLocks/>
          </p:cNvSpPr>
          <p:nvPr/>
        </p:nvSpPr>
        <p:spPr>
          <a:xfrm>
            <a:off x="9070208" y="4109126"/>
            <a:ext cx="2735292" cy="159841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4D4D4D"/>
                </a:solidFill>
                <a:latin typeface="+mn-lt"/>
                <a:ea typeface="+mn-ea"/>
                <a:cs typeface="+mn-cs"/>
              </a:defRPr>
            </a:lvl1pPr>
            <a:lvl2pPr marL="685800" indent="-228600" algn="l" defTabSz="914400" rtl="0" eaLnBrk="1" latinLnBrk="0" hangingPunct="1">
              <a:lnSpc>
                <a:spcPct val="90000"/>
              </a:lnSpc>
              <a:spcBef>
                <a:spcPts val="500"/>
              </a:spcBef>
              <a:buClr>
                <a:srgbClr val="A4DBE8"/>
              </a:buClr>
              <a:buFont typeface="Arial" panose="020B0604020202020204" pitchFamily="34" charset="0"/>
              <a:buChar char="•"/>
              <a:defRPr sz="1600" kern="1200">
                <a:solidFill>
                  <a:srgbClr val="4D4D4D"/>
                </a:solidFill>
                <a:latin typeface="+mn-lt"/>
                <a:ea typeface="+mn-ea"/>
                <a:cs typeface="+mn-cs"/>
              </a:defRPr>
            </a:lvl2pPr>
            <a:lvl3pPr marL="1143000" indent="-228600" algn="l" defTabSz="914400" rtl="0" eaLnBrk="1" latinLnBrk="0" hangingPunct="1">
              <a:lnSpc>
                <a:spcPct val="90000"/>
              </a:lnSpc>
              <a:spcBef>
                <a:spcPts val="500"/>
              </a:spcBef>
              <a:buClr>
                <a:srgbClr val="A4DBE8"/>
              </a:buClr>
              <a:buFont typeface="Arial" panose="020B0604020202020204" pitchFamily="34" charset="0"/>
              <a:buChar char="•"/>
              <a:defRPr sz="1400" kern="1200">
                <a:solidFill>
                  <a:srgbClr val="4D4D4D"/>
                </a:solidFill>
                <a:latin typeface="+mn-lt"/>
                <a:ea typeface="+mn-ea"/>
                <a:cs typeface="+mn-cs"/>
              </a:defRPr>
            </a:lvl3pPr>
            <a:lvl4pPr marL="1600200" indent="-228600" algn="l" defTabSz="914400" rtl="0" eaLnBrk="1" latinLnBrk="0" hangingPunct="1">
              <a:lnSpc>
                <a:spcPct val="90000"/>
              </a:lnSpc>
              <a:spcBef>
                <a:spcPts val="500"/>
              </a:spcBef>
              <a:buClr>
                <a:srgbClr val="A4DBE8"/>
              </a:buClr>
              <a:buFont typeface="Arial" panose="020B0604020202020204" pitchFamily="34" charset="0"/>
              <a:buChar char="•"/>
              <a:defRPr sz="1100" kern="1200">
                <a:solidFill>
                  <a:srgbClr val="4D4D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8" lvl="3" indent="0">
              <a:lnSpc>
                <a:spcPct val="110000"/>
              </a:lnSpc>
              <a:buNone/>
            </a:pPr>
            <a:r>
              <a:rPr lang="en-US" sz="1400" b="1" dirty="0">
                <a:solidFill>
                  <a:srgbClr val="315470"/>
                </a:solidFill>
                <a:latin typeface="Garamond" panose="02020404030301010803" pitchFamily="18" charset="0"/>
                <a:ea typeface="Verdana" panose="020B0604030504040204" pitchFamily="34" charset="0"/>
                <a:cs typeface="Verdana" panose="020B0604030504040204" pitchFamily="34" charset="0"/>
                <a:hlinkClick r:id="rId10"/>
              </a:rPr>
              <a:t>LEANN AYERS</a:t>
            </a:r>
            <a:endParaRPr lang="en-US" sz="1400" b="1" dirty="0">
              <a:solidFill>
                <a:srgbClr val="315470"/>
              </a:solidFill>
              <a:latin typeface="Garamond" panose="02020404030301010803" pitchFamily="18" charset="0"/>
              <a:ea typeface="Verdana" panose="020B0604030504040204" pitchFamily="34" charset="0"/>
              <a:cs typeface="Verdana" panose="020B0604030504040204" pitchFamily="34" charset="0"/>
            </a:endParaRPr>
          </a:p>
          <a:p>
            <a:pPr marL="287338" lvl="3" indent="-285750">
              <a:lnSpc>
                <a:spcPct val="110000"/>
              </a:lnSpc>
            </a:pPr>
            <a:r>
              <a:rPr lang="en-US" sz="1500" dirty="0">
                <a:latin typeface="Garamond" panose="02020404030301010803" pitchFamily="18" charset="0"/>
                <a:ea typeface="Verdana" panose="020B0604030504040204" pitchFamily="34" charset="0"/>
                <a:cs typeface="Verdana" panose="020B0604030504040204" pitchFamily="34" charset="0"/>
              </a:rPr>
              <a:t>Brook J. </a:t>
            </a:r>
            <a:r>
              <a:rPr lang="en-US" sz="1500" dirty="0" err="1">
                <a:latin typeface="Garamond" panose="02020404030301010803" pitchFamily="18" charset="0"/>
                <a:ea typeface="Verdana" panose="020B0604030504040204" pitchFamily="34" charset="0"/>
                <a:cs typeface="Verdana" panose="020B0604030504040204" pitchFamily="34" charset="0"/>
              </a:rPr>
              <a:t>Lenfest</a:t>
            </a:r>
            <a:r>
              <a:rPr lang="en-US" sz="1500" dirty="0">
                <a:latin typeface="Garamond" panose="02020404030301010803" pitchFamily="18" charset="0"/>
                <a:ea typeface="Verdana" panose="020B0604030504040204" pitchFamily="34" charset="0"/>
                <a:cs typeface="Verdana" panose="020B0604030504040204" pitchFamily="34" charset="0"/>
              </a:rPr>
              <a:t> Foundation Grants</a:t>
            </a:r>
          </a:p>
          <a:p>
            <a:pPr marL="287338" lvl="3" indent="-285750">
              <a:lnSpc>
                <a:spcPct val="110000"/>
              </a:lnSpc>
            </a:pPr>
            <a:r>
              <a:rPr lang="en-US" sz="1500" dirty="0">
                <a:latin typeface="Garamond" panose="02020404030301010803" pitchFamily="18" charset="0"/>
                <a:ea typeface="Verdana" panose="020B0604030504040204" pitchFamily="34" charset="0"/>
                <a:cs typeface="Verdana" panose="020B0604030504040204" pitchFamily="34" charset="0"/>
              </a:rPr>
              <a:t>Scholarships</a:t>
            </a:r>
          </a:p>
          <a:p>
            <a:pPr marL="287338" lvl="3" indent="-285750">
              <a:lnSpc>
                <a:spcPct val="110000"/>
              </a:lnSpc>
            </a:pPr>
            <a:endParaRPr lang="en-US" sz="1400" dirty="0">
              <a:latin typeface="Garamond" panose="02020404030301010803" pitchFamily="18" charset="0"/>
              <a:ea typeface="Verdana" panose="020B0604030504040204" pitchFamily="34" charset="0"/>
              <a:cs typeface="Verdana" panose="020B0604030504040204" pitchFamily="34" charset="0"/>
            </a:endParaRPr>
          </a:p>
        </p:txBody>
      </p:sp>
      <p:pic>
        <p:nvPicPr>
          <p:cNvPr id="17" name="Picture 16" descr="A person wearing glasses&#10;&#10;Description automatically generated with medium confidence">
            <a:extLst>
              <a:ext uri="{FF2B5EF4-FFF2-40B4-BE49-F238E27FC236}">
                <a16:creationId xmlns:a16="http://schemas.microsoft.com/office/drawing/2014/main" id="{AC716370-9BBE-4EA4-AE8D-FADC5067082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440743" y="4109126"/>
            <a:ext cx="2558720" cy="2578368"/>
          </a:xfrm>
          <a:prstGeom prst="rect">
            <a:avLst/>
          </a:prstGeom>
        </p:spPr>
      </p:pic>
    </p:spTree>
    <p:extLst>
      <p:ext uri="{BB962C8B-B14F-4D97-AF65-F5344CB8AC3E}">
        <p14:creationId xmlns:p14="http://schemas.microsoft.com/office/powerpoint/2010/main" val="829547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7A394-B0F7-496A-88A7-1D90547CE4B9}"/>
              </a:ext>
            </a:extLst>
          </p:cNvPr>
          <p:cNvSpPr>
            <a:spLocks noGrp="1"/>
          </p:cNvSpPr>
          <p:nvPr>
            <p:ph type="title"/>
          </p:nvPr>
        </p:nvSpPr>
        <p:spPr>
          <a:xfrm>
            <a:off x="917359" y="365125"/>
            <a:ext cx="8926643" cy="599725"/>
          </a:xfrm>
        </p:spPr>
        <p:txBody>
          <a:bodyPr/>
          <a:lstStyle/>
          <a:p>
            <a:r>
              <a:rPr lang="en-US" dirty="0">
                <a:latin typeface="Garamond" panose="02020404030301010803" pitchFamily="18" charset="0"/>
              </a:rPr>
              <a:t>Philadelphia Foundation</a:t>
            </a:r>
          </a:p>
        </p:txBody>
      </p:sp>
      <p:sp>
        <p:nvSpPr>
          <p:cNvPr id="3" name="Content Placeholder 2">
            <a:extLst>
              <a:ext uri="{FF2B5EF4-FFF2-40B4-BE49-F238E27FC236}">
                <a16:creationId xmlns:a16="http://schemas.microsoft.com/office/drawing/2014/main" id="{C6ECE4D5-D906-4321-8970-672A7A267CF2}"/>
              </a:ext>
            </a:extLst>
          </p:cNvPr>
          <p:cNvSpPr>
            <a:spLocks noGrp="1"/>
          </p:cNvSpPr>
          <p:nvPr>
            <p:ph sz="half" idx="1"/>
          </p:nvPr>
        </p:nvSpPr>
        <p:spPr>
          <a:xfrm>
            <a:off x="1026826" y="1100411"/>
            <a:ext cx="10563812" cy="873187"/>
          </a:xfrm>
        </p:spPr>
        <p:txBody>
          <a:bodyPr>
            <a:normAutofit/>
          </a:bodyPr>
          <a:lstStyle/>
          <a:p>
            <a:pPr>
              <a:lnSpc>
                <a:spcPct val="100000"/>
              </a:lnSpc>
            </a:pPr>
            <a:r>
              <a:rPr lang="en-US" b="1" u="sng" dirty="0">
                <a:solidFill>
                  <a:schemeClr val="tx1">
                    <a:lumMod val="65000"/>
                    <a:lumOff val="35000"/>
                  </a:schemeClr>
                </a:solidFill>
                <a:latin typeface="Garamond" panose="02020404030301010803" pitchFamily="18" charset="0"/>
              </a:rPr>
              <a:t>Community Foundation</a:t>
            </a:r>
            <a:r>
              <a:rPr lang="en-US" dirty="0">
                <a:solidFill>
                  <a:schemeClr val="tx1">
                    <a:lumMod val="65000"/>
                    <a:lumOff val="35000"/>
                  </a:schemeClr>
                </a:solidFill>
                <a:latin typeface="Garamond" panose="02020404030301010803" pitchFamily="18" charset="0"/>
              </a:rPr>
              <a:t> – Charitable d</a:t>
            </a:r>
            <a:r>
              <a:rPr lang="en-US" b="0" i="0" u="none" strike="noStrike" dirty="0">
                <a:solidFill>
                  <a:schemeClr val="tx1">
                    <a:lumMod val="65000"/>
                    <a:lumOff val="35000"/>
                  </a:schemeClr>
                </a:solidFill>
                <a:effectLst/>
                <a:latin typeface="Garamond" panose="02020404030301010803" pitchFamily="18" charset="0"/>
              </a:rPr>
              <a:t>ollars are made up of donations from individuals, families, businesses and sometimes government grants.</a:t>
            </a:r>
          </a:p>
          <a:p>
            <a:pPr>
              <a:lnSpc>
                <a:spcPct val="100000"/>
              </a:lnSpc>
            </a:pPr>
            <a:endParaRPr lang="en-US" dirty="0">
              <a:solidFill>
                <a:schemeClr val="tx1">
                  <a:lumMod val="65000"/>
                  <a:lumOff val="35000"/>
                </a:schemeClr>
              </a:solidFill>
              <a:latin typeface="Garamond" panose="02020404030301010803" pitchFamily="18" charset="0"/>
            </a:endParaRPr>
          </a:p>
          <a:p>
            <a:pPr>
              <a:lnSpc>
                <a:spcPct val="100000"/>
              </a:lnSpc>
            </a:pPr>
            <a:endParaRPr lang="en-US" dirty="0">
              <a:solidFill>
                <a:schemeClr val="tx1">
                  <a:lumMod val="65000"/>
                  <a:lumOff val="35000"/>
                </a:schemeClr>
              </a:solidFill>
              <a:latin typeface="Garamond" panose="02020404030301010803" pitchFamily="18" charset="0"/>
            </a:endParaRPr>
          </a:p>
          <a:p>
            <a:pPr>
              <a:lnSpc>
                <a:spcPct val="100000"/>
              </a:lnSpc>
            </a:pPr>
            <a:endParaRPr lang="en-US" dirty="0">
              <a:solidFill>
                <a:schemeClr val="tx1">
                  <a:lumMod val="65000"/>
                  <a:lumOff val="35000"/>
                </a:schemeClr>
              </a:solidFill>
              <a:latin typeface="Garamond" panose="02020404030301010803" pitchFamily="18" charset="0"/>
            </a:endParaRPr>
          </a:p>
        </p:txBody>
      </p:sp>
      <p:pic>
        <p:nvPicPr>
          <p:cNvPr id="9" name="Picture 8" descr="Graphical user interface&#10;&#10;Description automatically generated">
            <a:extLst>
              <a:ext uri="{FF2B5EF4-FFF2-40B4-BE49-F238E27FC236}">
                <a16:creationId xmlns:a16="http://schemas.microsoft.com/office/drawing/2014/main" id="{61815632-E43D-4756-BBD2-2D6402CFCC9D}"/>
              </a:ext>
            </a:extLst>
          </p:cNvPr>
          <p:cNvPicPr>
            <a:picLocks noChangeAspect="1"/>
          </p:cNvPicPr>
          <p:nvPr/>
        </p:nvPicPr>
        <p:blipFill rotWithShape="1">
          <a:blip r:embed="rId3"/>
          <a:srcRect t="15631" r="1552" b="16169"/>
          <a:stretch/>
        </p:blipFill>
        <p:spPr>
          <a:xfrm>
            <a:off x="917359" y="2109159"/>
            <a:ext cx="10905066" cy="4249406"/>
          </a:xfrm>
          <a:prstGeom prst="rect">
            <a:avLst/>
          </a:prstGeom>
        </p:spPr>
      </p:pic>
    </p:spTree>
    <p:extLst>
      <p:ext uri="{BB962C8B-B14F-4D97-AF65-F5344CB8AC3E}">
        <p14:creationId xmlns:p14="http://schemas.microsoft.com/office/powerpoint/2010/main" val="52270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A1636-D0DD-4279-AF9C-380A02775552}"/>
              </a:ext>
            </a:extLst>
          </p:cNvPr>
          <p:cNvSpPr>
            <a:spLocks noGrp="1"/>
          </p:cNvSpPr>
          <p:nvPr>
            <p:ph type="title"/>
          </p:nvPr>
        </p:nvSpPr>
        <p:spPr>
          <a:xfrm>
            <a:off x="838200" y="963507"/>
            <a:ext cx="3494362" cy="4930986"/>
          </a:xfrm>
        </p:spPr>
        <p:txBody>
          <a:bodyPr>
            <a:normAutofit/>
          </a:bodyPr>
          <a:lstStyle/>
          <a:p>
            <a:pPr algn="r"/>
            <a:r>
              <a:rPr lang="en-US">
                <a:solidFill>
                  <a:schemeClr val="accent1"/>
                </a:solidFill>
                <a:latin typeface="Garamond" panose="02020404030301010803" pitchFamily="18" charset="0"/>
              </a:rPr>
              <a:t>Philadelphia Foundation – </a:t>
            </a:r>
            <a:r>
              <a:rPr lang="en-US" b="0">
                <a:solidFill>
                  <a:schemeClr val="accent1"/>
                </a:solidFill>
                <a:latin typeface="Garamond" panose="02020404030301010803" pitchFamily="18" charset="0"/>
              </a:rPr>
              <a:t>Grantmaking breakdown </a:t>
            </a: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295B93C-84E3-4278-8192-471B528ED5D4}"/>
              </a:ext>
            </a:extLst>
          </p:cNvPr>
          <p:cNvSpPr>
            <a:spLocks noGrp="1"/>
          </p:cNvSpPr>
          <p:nvPr>
            <p:ph sz="half" idx="1"/>
          </p:nvPr>
        </p:nvSpPr>
        <p:spPr>
          <a:xfrm>
            <a:off x="4976030" y="963507"/>
            <a:ext cx="6250940" cy="2304627"/>
          </a:xfrm>
        </p:spPr>
        <p:txBody>
          <a:bodyPr anchor="b">
            <a:normAutofit/>
          </a:bodyPr>
          <a:lstStyle/>
          <a:p>
            <a:r>
              <a:rPr lang="en-US" sz="2000" b="1" u="sng">
                <a:latin typeface="Garamond" panose="02020404030301010803" pitchFamily="18" charset="0"/>
              </a:rPr>
              <a:t>Donor Advised Funds (DAFs)</a:t>
            </a:r>
            <a:r>
              <a:rPr lang="en-US" sz="2000">
                <a:latin typeface="Garamond" panose="02020404030301010803" pitchFamily="18" charset="0"/>
              </a:rPr>
              <a:t> - </a:t>
            </a:r>
            <a:r>
              <a:rPr lang="en-US" sz="2000" b="0" i="0">
                <a:effectLst/>
                <a:latin typeface="Garamond" panose="02020404030301010803" pitchFamily="18" charset="0"/>
              </a:rPr>
              <a:t>a </a:t>
            </a:r>
            <a:r>
              <a:rPr lang="en-US" sz="2000">
                <a:latin typeface="Garamond" panose="02020404030301010803" pitchFamily="18" charset="0"/>
              </a:rPr>
              <a:t>process</a:t>
            </a:r>
            <a:r>
              <a:rPr lang="en-US" sz="2000" b="0" i="0">
                <a:effectLst/>
                <a:latin typeface="Garamond" panose="02020404030301010803" pitchFamily="18" charset="0"/>
              </a:rPr>
              <a:t> administered by the Philadelphia Foundation to manage charitable donations on behalf of organizations, families, or individuals.</a:t>
            </a:r>
            <a:r>
              <a:rPr lang="en-US" sz="2000">
                <a:latin typeface="Garamond" panose="02020404030301010803" pitchFamily="18" charset="0"/>
              </a:rPr>
              <a:t> </a:t>
            </a:r>
          </a:p>
        </p:txBody>
      </p:sp>
      <p:sp>
        <p:nvSpPr>
          <p:cNvPr id="4" name="Content Placeholder 3">
            <a:extLst>
              <a:ext uri="{FF2B5EF4-FFF2-40B4-BE49-F238E27FC236}">
                <a16:creationId xmlns:a16="http://schemas.microsoft.com/office/drawing/2014/main" id="{C9E36A07-3D76-4D05-91BE-4DC2C8683DF9}"/>
              </a:ext>
            </a:extLst>
          </p:cNvPr>
          <p:cNvSpPr>
            <a:spLocks noGrp="1"/>
          </p:cNvSpPr>
          <p:nvPr>
            <p:ph sz="half" idx="2"/>
          </p:nvPr>
        </p:nvSpPr>
        <p:spPr>
          <a:xfrm>
            <a:off x="4976030" y="3589866"/>
            <a:ext cx="6250940" cy="2304628"/>
          </a:xfrm>
        </p:spPr>
        <p:txBody>
          <a:bodyPr>
            <a:normAutofit/>
          </a:bodyPr>
          <a:lstStyle/>
          <a:p>
            <a:r>
              <a:rPr lang="en-US" sz="2000" b="1" u="sng">
                <a:latin typeface="Garamond" panose="02020404030301010803" pitchFamily="18" charset="0"/>
              </a:rPr>
              <a:t>Discretionary Grantmaking</a:t>
            </a:r>
            <a:r>
              <a:rPr lang="en-US" sz="2000">
                <a:latin typeface="Garamond" panose="02020404030301010803" pitchFamily="18" charset="0"/>
              </a:rPr>
              <a:t> – a process where Philadelphia Foundation staff </a:t>
            </a:r>
            <a:r>
              <a:rPr lang="en-US" sz="2000" b="0" i="0">
                <a:effectLst/>
                <a:latin typeface="Garamond" panose="02020404030301010803" pitchFamily="18" charset="0"/>
              </a:rPr>
              <a:t>exercise judgment (discretion) in selecting the grant recipient organization through a competitive process.</a:t>
            </a:r>
            <a:endParaRPr lang="en-US" sz="2000">
              <a:latin typeface="Garamond" panose="02020404030301010803" pitchFamily="18" charset="0"/>
            </a:endParaRPr>
          </a:p>
        </p:txBody>
      </p:sp>
    </p:spTree>
    <p:extLst>
      <p:ext uri="{BB962C8B-B14F-4D97-AF65-F5344CB8AC3E}">
        <p14:creationId xmlns:p14="http://schemas.microsoft.com/office/powerpoint/2010/main" val="3140477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7A394-B0F7-496A-88A7-1D90547CE4B9}"/>
              </a:ext>
            </a:extLst>
          </p:cNvPr>
          <p:cNvSpPr>
            <a:spLocks noGrp="1"/>
          </p:cNvSpPr>
          <p:nvPr>
            <p:ph type="title"/>
          </p:nvPr>
        </p:nvSpPr>
        <p:spPr>
          <a:xfrm>
            <a:off x="803869" y="294502"/>
            <a:ext cx="8926643" cy="599725"/>
          </a:xfrm>
        </p:spPr>
        <p:txBody>
          <a:bodyPr/>
          <a:lstStyle/>
          <a:p>
            <a:r>
              <a:rPr lang="en-US" dirty="0">
                <a:latin typeface="Garamond"/>
              </a:rPr>
              <a:t>Philadelphia Foundation – </a:t>
            </a:r>
            <a:r>
              <a:rPr lang="en-US" dirty="0">
                <a:solidFill>
                  <a:schemeClr val="tx1">
                    <a:lumMod val="65000"/>
                    <a:lumOff val="35000"/>
                  </a:schemeClr>
                </a:solidFill>
                <a:latin typeface="Garamond"/>
              </a:rPr>
              <a:t>DAF Team from left to right.</a:t>
            </a:r>
            <a:endParaRPr lang="en-US" dirty="0">
              <a:solidFill>
                <a:schemeClr val="tx1">
                  <a:lumMod val="65000"/>
                  <a:lumOff val="35000"/>
                </a:schemeClr>
              </a:solidFill>
              <a:latin typeface="Garamond" panose="02020404030301010803" pitchFamily="18" charset="0"/>
            </a:endParaRPr>
          </a:p>
        </p:txBody>
      </p:sp>
      <p:pic>
        <p:nvPicPr>
          <p:cNvPr id="1026" name="Picture 2" descr="Lois Gabin-Legato">
            <a:extLst>
              <a:ext uri="{FF2B5EF4-FFF2-40B4-BE49-F238E27FC236}">
                <a16:creationId xmlns:a16="http://schemas.microsoft.com/office/drawing/2014/main" id="{A883BC9D-5F48-4DF1-9288-EE49CBE95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869" y="964850"/>
            <a:ext cx="2869324" cy="28693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ristopher Byers">
            <a:extLst>
              <a:ext uri="{FF2B5EF4-FFF2-40B4-BE49-F238E27FC236}">
                <a16:creationId xmlns:a16="http://schemas.microsoft.com/office/drawing/2014/main" id="{E9800F69-51D5-43CB-906D-3D65561400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4636" y="3890665"/>
            <a:ext cx="2884507" cy="28584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ggi Kirk">
            <a:extLst>
              <a:ext uri="{FF2B5EF4-FFF2-40B4-BE49-F238E27FC236}">
                <a16:creationId xmlns:a16="http://schemas.microsoft.com/office/drawing/2014/main" id="{C0B15C7C-C095-4E7E-9CFC-812505F4BD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9820" y="964850"/>
            <a:ext cx="2869324" cy="286932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rsha Budd">
            <a:extLst>
              <a:ext uri="{FF2B5EF4-FFF2-40B4-BE49-F238E27FC236}">
                <a16:creationId xmlns:a16="http://schemas.microsoft.com/office/drawing/2014/main" id="{DF11C92D-D1F3-46F7-A3E8-AC81513ED8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3869" y="3904797"/>
            <a:ext cx="2858406" cy="285840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CCE49652-D6BC-4100-A57B-A255A88425BF}"/>
              </a:ext>
            </a:extLst>
          </p:cNvPr>
          <p:cNvSpPr txBox="1"/>
          <p:nvPr/>
        </p:nvSpPr>
        <p:spPr>
          <a:xfrm>
            <a:off x="7291138" y="1502688"/>
            <a:ext cx="4096993" cy="5078313"/>
          </a:xfrm>
          <a:prstGeom prst="rect">
            <a:avLst/>
          </a:prstGeom>
          <a:noFill/>
        </p:spPr>
        <p:txBody>
          <a:bodyPr wrap="square" rtlCol="0">
            <a:spAutoFit/>
          </a:bodyPr>
          <a:lstStyle/>
          <a:p>
            <a:pPr algn="l"/>
            <a:r>
              <a:rPr lang="en-US" b="1" i="0" u="none" strike="noStrike" cap="all" dirty="0">
                <a:solidFill>
                  <a:srgbClr val="2A5673"/>
                </a:solidFill>
                <a:effectLst/>
                <a:latin typeface="Garamond" panose="02020404030301010803" pitchFamily="18" charset="0"/>
                <a:hlinkClick r:id="rId7"/>
              </a:rPr>
              <a:t>LOIS GABIN-LEGATO</a:t>
            </a:r>
            <a:endParaRPr lang="en-US" b="1" i="0" cap="all" dirty="0">
              <a:solidFill>
                <a:srgbClr val="2A5673"/>
              </a:solidFill>
              <a:effectLst/>
              <a:latin typeface="Garamond" panose="02020404030301010803" pitchFamily="18" charset="0"/>
            </a:endParaRPr>
          </a:p>
          <a:p>
            <a:pPr algn="l"/>
            <a:r>
              <a:rPr lang="en-US" b="0" i="1" dirty="0">
                <a:solidFill>
                  <a:srgbClr val="2A5673"/>
                </a:solidFill>
                <a:effectLst/>
                <a:latin typeface="Garamond" panose="02020404030301010803" pitchFamily="18" charset="0"/>
              </a:rPr>
              <a:t>Vice President of Institutional Advancement and Chief Advancement Officer</a:t>
            </a:r>
          </a:p>
          <a:p>
            <a:pPr algn="l"/>
            <a:endParaRPr lang="en-US" i="1" dirty="0">
              <a:solidFill>
                <a:srgbClr val="2A5673"/>
              </a:solidFill>
              <a:latin typeface="Garamond" panose="02020404030301010803" pitchFamily="18" charset="0"/>
            </a:endParaRPr>
          </a:p>
          <a:p>
            <a:pPr algn="l"/>
            <a:r>
              <a:rPr lang="en-US" b="1" i="0" cap="all" dirty="0">
                <a:solidFill>
                  <a:srgbClr val="2A5673"/>
                </a:solidFill>
                <a:effectLst/>
                <a:latin typeface="Garamond" panose="02020404030301010803" pitchFamily="18" charset="0"/>
                <a:hlinkClick r:id="rId8"/>
              </a:rPr>
              <a:t>MAGGI KIRK</a:t>
            </a:r>
            <a:endParaRPr lang="en-US" b="1" i="0" cap="all" dirty="0">
              <a:solidFill>
                <a:srgbClr val="2A5673"/>
              </a:solidFill>
              <a:effectLst/>
              <a:latin typeface="Garamond" panose="02020404030301010803" pitchFamily="18" charset="0"/>
            </a:endParaRPr>
          </a:p>
          <a:p>
            <a:pPr algn="l"/>
            <a:r>
              <a:rPr lang="en-US" b="0" i="1" dirty="0">
                <a:solidFill>
                  <a:srgbClr val="2A5673"/>
                </a:solidFill>
                <a:effectLst/>
                <a:latin typeface="Garamond" panose="02020404030301010803" pitchFamily="18" charset="0"/>
              </a:rPr>
              <a:t>Development and Donor Services Officer</a:t>
            </a:r>
          </a:p>
          <a:p>
            <a:pPr algn="l"/>
            <a:endParaRPr lang="en-US" i="1" dirty="0">
              <a:solidFill>
                <a:srgbClr val="2A5673"/>
              </a:solidFill>
              <a:latin typeface="Garamond" panose="02020404030301010803" pitchFamily="18" charset="0"/>
            </a:endParaRPr>
          </a:p>
          <a:p>
            <a:pPr algn="l"/>
            <a:endParaRPr lang="en-US" b="1" i="0" cap="all" dirty="0">
              <a:solidFill>
                <a:srgbClr val="2A5673"/>
              </a:solidFill>
              <a:effectLst/>
              <a:latin typeface="Garamond" panose="02020404030301010803" pitchFamily="18" charset="0"/>
            </a:endParaRPr>
          </a:p>
          <a:p>
            <a:pPr algn="l"/>
            <a:r>
              <a:rPr lang="en-US" b="1" i="0" cap="all" dirty="0">
                <a:solidFill>
                  <a:srgbClr val="2A5673"/>
                </a:solidFill>
                <a:effectLst/>
                <a:latin typeface="Garamond" panose="02020404030301010803" pitchFamily="18" charset="0"/>
                <a:hlinkClick r:id="rId9"/>
              </a:rPr>
              <a:t>MARSHA BUDD</a:t>
            </a:r>
            <a:endParaRPr lang="en-US" b="1" i="0" cap="all" dirty="0">
              <a:solidFill>
                <a:srgbClr val="2A5673"/>
              </a:solidFill>
              <a:effectLst/>
              <a:latin typeface="Garamond" panose="02020404030301010803" pitchFamily="18" charset="0"/>
            </a:endParaRPr>
          </a:p>
          <a:p>
            <a:pPr algn="l"/>
            <a:r>
              <a:rPr lang="en-US" b="0" i="1" dirty="0">
                <a:solidFill>
                  <a:srgbClr val="2A5673"/>
                </a:solidFill>
                <a:effectLst/>
                <a:latin typeface="Garamond" panose="02020404030301010803" pitchFamily="18" charset="0"/>
              </a:rPr>
              <a:t>Donor Services Officer</a:t>
            </a:r>
          </a:p>
          <a:p>
            <a:pPr algn="l"/>
            <a:endParaRPr lang="en-US" b="0" i="1" dirty="0">
              <a:solidFill>
                <a:srgbClr val="2A5673"/>
              </a:solidFill>
              <a:effectLst/>
              <a:latin typeface="Garamond" panose="02020404030301010803" pitchFamily="18" charset="0"/>
            </a:endParaRPr>
          </a:p>
          <a:p>
            <a:pPr algn="l"/>
            <a:endParaRPr lang="en-US" i="1" dirty="0">
              <a:solidFill>
                <a:srgbClr val="2A5673"/>
              </a:solidFill>
              <a:latin typeface="Garamond" panose="02020404030301010803" pitchFamily="18" charset="0"/>
            </a:endParaRPr>
          </a:p>
          <a:p>
            <a:pPr algn="l"/>
            <a:r>
              <a:rPr lang="en-US" b="1" i="0" cap="all" dirty="0">
                <a:solidFill>
                  <a:srgbClr val="2A5673"/>
                </a:solidFill>
                <a:effectLst/>
                <a:latin typeface="Garamond" panose="02020404030301010803" pitchFamily="18" charset="0"/>
                <a:hlinkClick r:id="rId10"/>
              </a:rPr>
              <a:t>CHRISTOPHER BYERS</a:t>
            </a:r>
            <a:endParaRPr lang="en-US" b="1" i="0" cap="all" dirty="0">
              <a:solidFill>
                <a:srgbClr val="2A5673"/>
              </a:solidFill>
              <a:effectLst/>
              <a:latin typeface="Garamond" panose="02020404030301010803" pitchFamily="18" charset="0"/>
            </a:endParaRPr>
          </a:p>
          <a:p>
            <a:pPr algn="l"/>
            <a:r>
              <a:rPr lang="en-US" b="0" i="1" dirty="0">
                <a:solidFill>
                  <a:srgbClr val="2A5673"/>
                </a:solidFill>
                <a:effectLst/>
                <a:latin typeface="Garamond" panose="02020404030301010803" pitchFamily="18" charset="0"/>
              </a:rPr>
              <a:t>Development Officer, Gifts and Operations</a:t>
            </a:r>
          </a:p>
          <a:p>
            <a:pPr algn="l"/>
            <a:endParaRPr lang="en-US" b="0" i="1" dirty="0">
              <a:solidFill>
                <a:srgbClr val="2A5673"/>
              </a:solidFill>
              <a:effectLst/>
              <a:latin typeface="Garamond" panose="02020404030301010803" pitchFamily="18" charset="0"/>
            </a:endParaRPr>
          </a:p>
          <a:p>
            <a:pPr algn="l"/>
            <a:endParaRPr lang="en-US" b="0" i="1" dirty="0">
              <a:solidFill>
                <a:srgbClr val="2A5673"/>
              </a:solidFill>
              <a:effectLst/>
              <a:latin typeface="Garamond" panose="02020404030301010803" pitchFamily="18" charset="0"/>
            </a:endParaRPr>
          </a:p>
          <a:p>
            <a:pPr algn="l"/>
            <a:r>
              <a:rPr lang="en-US" b="0" i="1" dirty="0">
                <a:solidFill>
                  <a:srgbClr val="2A5673"/>
                </a:solidFill>
                <a:effectLst/>
                <a:latin typeface="Garamond" panose="02020404030301010803" pitchFamily="18" charset="0"/>
                <a:hlinkClick r:id="rId11"/>
              </a:rPr>
              <a:t>Blank Template</a:t>
            </a:r>
            <a:endParaRPr lang="en-US" b="0" i="1" dirty="0">
              <a:solidFill>
                <a:srgbClr val="2A5673"/>
              </a:solidFill>
              <a:effectLst/>
              <a:latin typeface="Garamond" panose="02020404030301010803" pitchFamily="18" charset="0"/>
            </a:endParaRPr>
          </a:p>
          <a:p>
            <a:pPr algn="l"/>
            <a:endParaRPr lang="en-US" b="0" i="1" dirty="0">
              <a:solidFill>
                <a:srgbClr val="2A5673"/>
              </a:solidFill>
              <a:effectLst/>
              <a:latin typeface="Garamond" panose="02020404030301010803" pitchFamily="18" charset="0"/>
            </a:endParaRPr>
          </a:p>
        </p:txBody>
      </p:sp>
    </p:spTree>
    <p:extLst>
      <p:ext uri="{BB962C8B-B14F-4D97-AF65-F5344CB8AC3E}">
        <p14:creationId xmlns:p14="http://schemas.microsoft.com/office/powerpoint/2010/main" val="3156217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3622" y="238700"/>
            <a:ext cx="8676101" cy="1021596"/>
          </a:xfrm>
        </p:spPr>
        <p:txBody>
          <a:bodyPr>
            <a:normAutofit fontScale="90000"/>
          </a:bodyPr>
          <a:lstStyle/>
          <a:p>
            <a:pPr algn="l">
              <a:lnSpc>
                <a:spcPct val="100000"/>
              </a:lnSpc>
            </a:pPr>
            <a:r>
              <a:rPr lang="en-US" sz="3100" dirty="0">
                <a:latin typeface="Garamond" panose="02020404030301010803" pitchFamily="18" charset="0"/>
                <a:ea typeface="Verdana" panose="020B0604030504040204" pitchFamily="34" charset="0"/>
                <a:cs typeface="Verdana" panose="020B0604030504040204" pitchFamily="34" charset="0"/>
              </a:rPr>
              <a:t>Discretionary Grantmaking Highlights</a:t>
            </a:r>
            <a:br>
              <a:rPr lang="en-US" sz="3200" dirty="0">
                <a:latin typeface="Garamond" panose="02020404030301010803" pitchFamily="18" charset="0"/>
                <a:ea typeface="Verdana" panose="020B0604030504040204" pitchFamily="34" charset="0"/>
                <a:cs typeface="Verdana" panose="020B0604030504040204" pitchFamily="34" charset="0"/>
              </a:rPr>
            </a:br>
            <a:endParaRPr lang="en-US" sz="3200" dirty="0">
              <a:latin typeface="Garamond" panose="02020404030301010803" pitchFamily="18" charset="0"/>
              <a:ea typeface="Verdana" panose="020B0604030504040204" pitchFamily="34" charset="0"/>
              <a:cs typeface="Verdana" panose="020B0604030504040204" pitchFamily="34" charset="0"/>
            </a:endParaRPr>
          </a:p>
        </p:txBody>
      </p:sp>
      <p:sp>
        <p:nvSpPr>
          <p:cNvPr id="15" name="Content Placeholder 2">
            <a:extLst>
              <a:ext uri="{FF2B5EF4-FFF2-40B4-BE49-F238E27FC236}">
                <a16:creationId xmlns:a16="http://schemas.microsoft.com/office/drawing/2014/main" id="{B3452658-E6EF-4EAD-9AD5-D6F0619A8A09}"/>
              </a:ext>
            </a:extLst>
          </p:cNvPr>
          <p:cNvSpPr txBox="1">
            <a:spLocks/>
          </p:cNvSpPr>
          <p:nvPr/>
        </p:nvSpPr>
        <p:spPr>
          <a:xfrm>
            <a:off x="1213622" y="1402672"/>
            <a:ext cx="10300716" cy="490935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4D4D4D"/>
                </a:solidFill>
                <a:latin typeface="+mn-lt"/>
                <a:ea typeface="+mn-ea"/>
                <a:cs typeface="+mn-cs"/>
              </a:defRPr>
            </a:lvl1pPr>
            <a:lvl2pPr marL="685800" indent="-228600" algn="l" defTabSz="914400" rtl="0" eaLnBrk="1" latinLnBrk="0" hangingPunct="1">
              <a:lnSpc>
                <a:spcPct val="90000"/>
              </a:lnSpc>
              <a:spcBef>
                <a:spcPts val="500"/>
              </a:spcBef>
              <a:buClr>
                <a:srgbClr val="A4DBE8"/>
              </a:buClr>
              <a:buFont typeface="Arial" panose="020B0604020202020204" pitchFamily="34" charset="0"/>
              <a:buChar char="•"/>
              <a:defRPr sz="1600" kern="1200">
                <a:solidFill>
                  <a:srgbClr val="4D4D4D"/>
                </a:solidFill>
                <a:latin typeface="+mn-lt"/>
                <a:ea typeface="+mn-ea"/>
                <a:cs typeface="+mn-cs"/>
              </a:defRPr>
            </a:lvl2pPr>
            <a:lvl3pPr marL="1143000" indent="-228600" algn="l" defTabSz="914400" rtl="0" eaLnBrk="1" latinLnBrk="0" hangingPunct="1">
              <a:lnSpc>
                <a:spcPct val="90000"/>
              </a:lnSpc>
              <a:spcBef>
                <a:spcPts val="500"/>
              </a:spcBef>
              <a:buClr>
                <a:srgbClr val="A4DBE8"/>
              </a:buClr>
              <a:buFont typeface="Arial" panose="020B0604020202020204" pitchFamily="34" charset="0"/>
              <a:buChar char="•"/>
              <a:defRPr sz="1400" kern="1200">
                <a:solidFill>
                  <a:srgbClr val="4D4D4D"/>
                </a:solidFill>
                <a:latin typeface="+mn-lt"/>
                <a:ea typeface="+mn-ea"/>
                <a:cs typeface="+mn-cs"/>
              </a:defRPr>
            </a:lvl3pPr>
            <a:lvl4pPr marL="1600200" indent="-228600" algn="l" defTabSz="914400" rtl="0" eaLnBrk="1" latinLnBrk="0" hangingPunct="1">
              <a:lnSpc>
                <a:spcPct val="90000"/>
              </a:lnSpc>
              <a:spcBef>
                <a:spcPts val="500"/>
              </a:spcBef>
              <a:buClr>
                <a:srgbClr val="A4DBE8"/>
              </a:buClr>
              <a:buFont typeface="Arial" panose="020B0604020202020204" pitchFamily="34" charset="0"/>
              <a:buChar char="•"/>
              <a:defRPr sz="1100" kern="1200">
                <a:solidFill>
                  <a:srgbClr val="4D4D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7338" lvl="3" indent="-285750">
              <a:lnSpc>
                <a:spcPct val="110000"/>
              </a:lnSpc>
            </a:pPr>
            <a:r>
              <a:rPr lang="en-US" sz="2400" dirty="0">
                <a:solidFill>
                  <a:schemeClr val="tx1">
                    <a:lumMod val="65000"/>
                    <a:lumOff val="35000"/>
                  </a:schemeClr>
                </a:solidFill>
                <a:latin typeface="Garamond" panose="02020404030301010803" pitchFamily="18" charset="0"/>
                <a:ea typeface="Verdana" panose="020B0604030504040204" pitchFamily="34" charset="0"/>
                <a:cs typeface="Verdana" panose="020B0604030504040204" pitchFamily="34" charset="0"/>
              </a:rPr>
              <a:t>Discretionary Grantmaking prioritizes low-income communities and organizations led and serving Black/Brown &amp; Indigenous People of Color (BIPOC)</a:t>
            </a:r>
          </a:p>
          <a:p>
            <a:pPr marL="287338" lvl="3" indent="-285750">
              <a:lnSpc>
                <a:spcPct val="110000"/>
              </a:lnSpc>
            </a:pPr>
            <a:endParaRPr lang="en-US" sz="2400" dirty="0">
              <a:solidFill>
                <a:schemeClr val="tx1">
                  <a:lumMod val="65000"/>
                  <a:lumOff val="35000"/>
                </a:schemeClr>
              </a:solidFill>
              <a:latin typeface="Garamond" panose="02020404030301010803" pitchFamily="18" charset="0"/>
              <a:ea typeface="Verdana" panose="020B0604030504040204" pitchFamily="34" charset="0"/>
              <a:cs typeface="Verdana" panose="020B0604030504040204" pitchFamily="34" charset="0"/>
            </a:endParaRPr>
          </a:p>
          <a:p>
            <a:pPr marL="287338" lvl="3" indent="-285750">
              <a:lnSpc>
                <a:spcPct val="110000"/>
              </a:lnSpc>
            </a:pPr>
            <a:r>
              <a:rPr lang="en-US" sz="2400" dirty="0">
                <a:solidFill>
                  <a:schemeClr val="tx1">
                    <a:lumMod val="65000"/>
                    <a:lumOff val="35000"/>
                  </a:schemeClr>
                </a:solidFill>
                <a:latin typeface="Garamond" panose="02020404030301010803" pitchFamily="18" charset="0"/>
                <a:ea typeface="Verdana" panose="020B0604030504040204" pitchFamily="34" charset="0"/>
                <a:cs typeface="Verdana" panose="020B0604030504040204" pitchFamily="34" charset="0"/>
              </a:rPr>
              <a:t>Grants serve Greater Philadelphia and Southern New Jersey</a:t>
            </a:r>
          </a:p>
          <a:p>
            <a:pPr marL="1588" lvl="3" indent="0">
              <a:lnSpc>
                <a:spcPct val="110000"/>
              </a:lnSpc>
              <a:buNone/>
            </a:pPr>
            <a:endParaRPr lang="en-US" sz="2400" dirty="0">
              <a:solidFill>
                <a:schemeClr val="tx1">
                  <a:lumMod val="65000"/>
                  <a:lumOff val="35000"/>
                </a:schemeClr>
              </a:solidFill>
              <a:latin typeface="Garamond" panose="02020404030301010803" pitchFamily="18" charset="0"/>
              <a:ea typeface="Verdana" panose="020B0604030504040204" pitchFamily="34" charset="0"/>
              <a:cs typeface="Verdana" panose="020B0604030504040204" pitchFamily="34" charset="0"/>
            </a:endParaRPr>
          </a:p>
          <a:p>
            <a:pPr marL="287338" lvl="3" indent="-285750">
              <a:lnSpc>
                <a:spcPct val="110000"/>
              </a:lnSpc>
            </a:pPr>
            <a:r>
              <a:rPr lang="en-US" sz="2400" dirty="0">
                <a:solidFill>
                  <a:schemeClr val="tx1">
                    <a:lumMod val="65000"/>
                    <a:lumOff val="35000"/>
                  </a:schemeClr>
                </a:solidFill>
                <a:latin typeface="Garamond" panose="02020404030301010803" pitchFamily="18" charset="0"/>
                <a:ea typeface="Verdana" panose="020B0604030504040204" pitchFamily="34" charset="0"/>
                <a:cs typeface="Verdana" panose="020B0604030504040204" pitchFamily="34" charset="0"/>
              </a:rPr>
              <a:t>Emphasis on general operating support and capacity building</a:t>
            </a:r>
          </a:p>
          <a:p>
            <a:pPr marL="1588" lvl="3" indent="0">
              <a:lnSpc>
                <a:spcPct val="110000"/>
              </a:lnSpc>
              <a:buNone/>
            </a:pPr>
            <a:endParaRPr lang="en-US" sz="2400" dirty="0">
              <a:solidFill>
                <a:schemeClr val="tx1">
                  <a:lumMod val="65000"/>
                  <a:lumOff val="35000"/>
                </a:schemeClr>
              </a:solidFill>
              <a:latin typeface="Garamond" panose="02020404030301010803" pitchFamily="18" charset="0"/>
              <a:ea typeface="Verdana" panose="020B0604030504040204" pitchFamily="34" charset="0"/>
              <a:cs typeface="Verdana" panose="020B0604030504040204" pitchFamily="34" charset="0"/>
            </a:endParaRPr>
          </a:p>
          <a:p>
            <a:pPr marL="287338" lvl="3" indent="-285750">
              <a:lnSpc>
                <a:spcPct val="110000"/>
              </a:lnSpc>
            </a:pPr>
            <a:r>
              <a:rPr lang="en-US" sz="2000" b="0" i="0" dirty="0">
                <a:solidFill>
                  <a:srgbClr val="525C65"/>
                </a:solidFill>
                <a:effectLst/>
                <a:latin typeface="Garamond" panose="02020404030301010803" pitchFamily="18" charset="0"/>
              </a:rPr>
              <a:t>Applications are accepted on a rolling basis.  To be considered for a grant in:</a:t>
            </a:r>
          </a:p>
          <a:p>
            <a:pPr marL="971550" lvl="1" indent="-285750"/>
            <a:r>
              <a:rPr lang="en-US" sz="1800" b="0" i="0" dirty="0">
                <a:solidFill>
                  <a:srgbClr val="525C65"/>
                </a:solidFill>
                <a:effectLst/>
                <a:latin typeface="Garamond" panose="02020404030301010803" pitchFamily="18" charset="0"/>
              </a:rPr>
              <a:t>April 2021, applications should be received by February 12</a:t>
            </a:r>
          </a:p>
          <a:p>
            <a:pPr marL="971550" lvl="1" indent="-285750"/>
            <a:r>
              <a:rPr lang="en-US" sz="1800" b="0" i="0" dirty="0">
                <a:solidFill>
                  <a:srgbClr val="525C65"/>
                </a:solidFill>
                <a:effectLst/>
                <a:latin typeface="Garamond" panose="02020404030301010803" pitchFamily="18" charset="0"/>
              </a:rPr>
              <a:t>June 2021, applications should be received by April 16</a:t>
            </a:r>
          </a:p>
          <a:p>
            <a:pPr marL="971550" lvl="1" indent="-285750"/>
            <a:r>
              <a:rPr lang="en-US" sz="1800" b="0" i="0" dirty="0">
                <a:solidFill>
                  <a:srgbClr val="525C65"/>
                </a:solidFill>
                <a:effectLst/>
                <a:latin typeface="Garamond" panose="02020404030301010803" pitchFamily="18" charset="0"/>
              </a:rPr>
              <a:t>November 2021, applications should be received by September 10</a:t>
            </a:r>
          </a:p>
          <a:p>
            <a:pPr marL="287338" lvl="3" indent="-285750">
              <a:lnSpc>
                <a:spcPct val="110000"/>
              </a:lnSpc>
            </a:pPr>
            <a:endParaRPr lang="en-US" sz="24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r>
              <a:rPr lang="en-US" sz="1400" dirty="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spTree>
    <p:extLst>
      <p:ext uri="{BB962C8B-B14F-4D97-AF65-F5344CB8AC3E}">
        <p14:creationId xmlns:p14="http://schemas.microsoft.com/office/powerpoint/2010/main" val="2744932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3809" y="256730"/>
            <a:ext cx="9749597" cy="701336"/>
          </a:xfrm>
        </p:spPr>
        <p:txBody>
          <a:bodyPr>
            <a:normAutofit/>
          </a:bodyPr>
          <a:lstStyle/>
          <a:p>
            <a:pPr algn="l">
              <a:lnSpc>
                <a:spcPct val="100000"/>
              </a:lnSpc>
            </a:pPr>
            <a:r>
              <a:rPr lang="en-US" sz="3200" dirty="0">
                <a:latin typeface="Garamond" panose="02020404030301010803" pitchFamily="18" charset="0"/>
                <a:ea typeface="Verdana" panose="020B0604030504040204" pitchFamily="34" charset="0"/>
                <a:cs typeface="Verdana" panose="020B0604030504040204" pitchFamily="34" charset="0"/>
              </a:rPr>
              <a:t>Discretionary Grantmaking Categories</a:t>
            </a:r>
          </a:p>
        </p:txBody>
      </p:sp>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r>
              <a:rPr lang="en-US" sz="1400" dirty="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pic>
        <p:nvPicPr>
          <p:cNvPr id="14" name="Picture 13">
            <a:extLst>
              <a:ext uri="{FF2B5EF4-FFF2-40B4-BE49-F238E27FC236}">
                <a16:creationId xmlns:a16="http://schemas.microsoft.com/office/drawing/2014/main" id="{B9AF266E-DFAB-C940-9F23-8B346DFB97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13250" y="427998"/>
            <a:ext cx="1492250" cy="344689"/>
          </a:xfrm>
          <a:prstGeom prst="rect">
            <a:avLst/>
          </a:prstGeom>
        </p:spPr>
      </p:pic>
      <p:sp>
        <p:nvSpPr>
          <p:cNvPr id="18" name="TextBox 17">
            <a:extLst>
              <a:ext uri="{FF2B5EF4-FFF2-40B4-BE49-F238E27FC236}">
                <a16:creationId xmlns:a16="http://schemas.microsoft.com/office/drawing/2014/main" id="{ED869F68-908A-4058-BDB3-9F25B9D55074}"/>
              </a:ext>
            </a:extLst>
          </p:cNvPr>
          <p:cNvSpPr txBox="1"/>
          <p:nvPr/>
        </p:nvSpPr>
        <p:spPr>
          <a:xfrm>
            <a:off x="743809" y="1221585"/>
            <a:ext cx="11061691" cy="5204502"/>
          </a:xfrm>
          <a:prstGeom prst="rect">
            <a:avLst/>
          </a:prstGeom>
          <a:noFill/>
        </p:spPr>
        <p:txBody>
          <a:bodyPr wrap="square">
            <a:spAutoFit/>
          </a:bodyPr>
          <a:lstStyle/>
          <a:p>
            <a:pPr marL="0" marR="0">
              <a:lnSpc>
                <a:spcPct val="107000"/>
              </a:lnSpc>
              <a:spcBef>
                <a:spcPts val="0"/>
              </a:spcBef>
              <a:spcAft>
                <a:spcPts val="800"/>
              </a:spcAft>
            </a:pPr>
            <a:r>
              <a:rPr lang="en-US" sz="2000" b="1" u="sng"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rPr>
              <a:t>Leadership Grants</a:t>
            </a:r>
            <a:endParaRPr lang="en-US" sz="2000"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endParaRPr>
          </a:p>
          <a:p>
            <a:r>
              <a:rPr lang="en-US" sz="2000"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rPr>
              <a:t>Project grants available on a competitive basis to increase measurable skills and racial diversity of pipelines for senior staff and board of nonprofits; and to strengthen organizational capacity and nonprofit leaders in the areas of governance, planning, civic engagement, board and staff development and diversity, equity and inclusion. </a:t>
            </a:r>
          </a:p>
          <a:p>
            <a:endParaRPr lang="en-US" sz="2000" b="1" u="sng" dirty="0">
              <a:solidFill>
                <a:schemeClr val="tx1">
                  <a:lumMod val="65000"/>
                  <a:lumOff val="35000"/>
                </a:schemeClr>
              </a:solidFill>
              <a:latin typeface="Garamond" panose="020204040303010108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u="sng"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rPr>
              <a:t>Direct Service Grants</a:t>
            </a:r>
            <a:endParaRPr lang="en-US"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endParaRPr>
          </a:p>
          <a:p>
            <a:r>
              <a:rPr lang="en-US" sz="2000"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rPr>
              <a:t>Unrestricted grants available on a competitive basis for well-run, direct-service nonprofits</a:t>
            </a:r>
            <a:r>
              <a:rPr lang="en-US"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rPr>
              <a:t> serving communities with high poverty rates. </a:t>
            </a:r>
            <a:r>
              <a:rPr lang="en-US" sz="2000"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rPr>
              <a:t>Priority will be given to organizations serving communities disproportionately impacted by COVID-19. </a:t>
            </a:r>
          </a:p>
          <a:p>
            <a:endParaRPr lang="en-US" sz="2000" dirty="0">
              <a:solidFill>
                <a:schemeClr val="tx1">
                  <a:lumMod val="65000"/>
                  <a:lumOff val="35000"/>
                </a:schemeClr>
              </a:solidFill>
              <a:latin typeface="Garamond" panose="02020404030301010803" pitchFamily="18" charset="0"/>
              <a:cs typeface="Times New Roman" panose="02020603050405020304" pitchFamily="18" charset="0"/>
            </a:endParaRPr>
          </a:p>
          <a:p>
            <a:pPr marL="0" marR="0">
              <a:lnSpc>
                <a:spcPct val="107000"/>
              </a:lnSpc>
              <a:spcBef>
                <a:spcPts val="0"/>
              </a:spcBef>
              <a:spcAft>
                <a:spcPts val="800"/>
              </a:spcAft>
            </a:pPr>
            <a:r>
              <a:rPr lang="en-US" sz="2000" b="1" u="sng"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rPr>
              <a:t>Impact Program Grants</a:t>
            </a:r>
            <a:endParaRPr lang="en-US" sz="2000"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endParaRPr>
          </a:p>
          <a:p>
            <a:r>
              <a:rPr lang="en-US" sz="2000"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rPr>
              <a:t>Program grants available to nonprofits demonstrating programmatic impact. </a:t>
            </a:r>
            <a:endParaRPr lang="en-US" sz="2000" dirty="0">
              <a:solidFill>
                <a:schemeClr val="tx1">
                  <a:lumMod val="65000"/>
                  <a:lumOff val="35000"/>
                </a:schemeClr>
              </a:solidFill>
              <a:latin typeface="Garamond" panose="02020404030301010803" pitchFamily="18" charset="0"/>
              <a:cs typeface="Times New Roman" panose="02020603050405020304" pitchFamily="18" charset="0"/>
            </a:endParaRPr>
          </a:p>
          <a:p>
            <a:endParaRPr lang="en-US" sz="2400" dirty="0">
              <a:solidFill>
                <a:schemeClr val="tx1">
                  <a:lumMod val="65000"/>
                  <a:lumOff val="35000"/>
                </a:schemeClr>
              </a:solidFill>
              <a:latin typeface="Garamond" panose="02020404030301010803" pitchFamily="18" charset="0"/>
              <a:cs typeface="Times New Roman" panose="02020603050405020304" pitchFamily="18" charset="0"/>
            </a:endParaRPr>
          </a:p>
          <a:p>
            <a:endParaRPr lang="en-US" sz="2400" dirty="0">
              <a:solidFill>
                <a:schemeClr val="tx1">
                  <a:lumMod val="65000"/>
                  <a:lumOff val="35000"/>
                </a:schemeClr>
              </a:solidFill>
              <a:latin typeface="Garamond" panose="02020404030301010803" pitchFamily="18" charset="0"/>
            </a:endParaRPr>
          </a:p>
        </p:txBody>
      </p:sp>
    </p:spTree>
    <p:extLst>
      <p:ext uri="{BB962C8B-B14F-4D97-AF65-F5344CB8AC3E}">
        <p14:creationId xmlns:p14="http://schemas.microsoft.com/office/powerpoint/2010/main" val="565517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3809" y="-94772"/>
            <a:ext cx="7831112" cy="1021596"/>
          </a:xfrm>
        </p:spPr>
        <p:txBody>
          <a:bodyPr>
            <a:normAutofit/>
          </a:bodyPr>
          <a:lstStyle/>
          <a:p>
            <a:pPr algn="l">
              <a:lnSpc>
                <a:spcPct val="100000"/>
              </a:lnSpc>
            </a:pPr>
            <a:r>
              <a:rPr lang="en-US" sz="3200" dirty="0">
                <a:latin typeface="Garamond" panose="02020404030301010803" pitchFamily="18" charset="0"/>
                <a:ea typeface="Verdana" panose="020B0604030504040204" pitchFamily="34" charset="0"/>
                <a:cs typeface="Verdana" panose="020B0604030504040204" pitchFamily="34" charset="0"/>
              </a:rPr>
              <a:t>Discretionary Grantmaking Categories</a:t>
            </a:r>
          </a:p>
        </p:txBody>
      </p:sp>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r>
              <a:rPr lang="en-US" sz="1400" dirty="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pic>
        <p:nvPicPr>
          <p:cNvPr id="14" name="Picture 13">
            <a:extLst>
              <a:ext uri="{FF2B5EF4-FFF2-40B4-BE49-F238E27FC236}">
                <a16:creationId xmlns:a16="http://schemas.microsoft.com/office/drawing/2014/main" id="{B9AF266E-DFAB-C940-9F23-8B346DFB97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13250" y="427998"/>
            <a:ext cx="1492250" cy="344689"/>
          </a:xfrm>
          <a:prstGeom prst="rect">
            <a:avLst/>
          </a:prstGeom>
        </p:spPr>
      </p:pic>
      <p:sp>
        <p:nvSpPr>
          <p:cNvPr id="18" name="TextBox 17">
            <a:extLst>
              <a:ext uri="{FF2B5EF4-FFF2-40B4-BE49-F238E27FC236}">
                <a16:creationId xmlns:a16="http://schemas.microsoft.com/office/drawing/2014/main" id="{ED869F68-908A-4058-BDB3-9F25B9D55074}"/>
              </a:ext>
            </a:extLst>
          </p:cNvPr>
          <p:cNvSpPr txBox="1"/>
          <p:nvPr/>
        </p:nvSpPr>
        <p:spPr>
          <a:xfrm>
            <a:off x="743809" y="1319176"/>
            <a:ext cx="11061691" cy="5538824"/>
          </a:xfrm>
          <a:prstGeom prst="rect">
            <a:avLst/>
          </a:prstGeom>
          <a:noFill/>
        </p:spPr>
        <p:txBody>
          <a:bodyPr wrap="square" lIns="91440" tIns="45720" rIns="91440" bIns="45720" anchor="t">
            <a:spAutoFit/>
          </a:bodyPr>
          <a:lstStyle/>
          <a:p>
            <a:pPr marL="0" marR="0">
              <a:lnSpc>
                <a:spcPct val="107000"/>
              </a:lnSpc>
              <a:spcBef>
                <a:spcPts val="0"/>
              </a:spcBef>
              <a:spcAft>
                <a:spcPts val="800"/>
              </a:spcAft>
            </a:pPr>
            <a:r>
              <a:rPr lang="en-US" b="1" u="sng"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rPr>
              <a:t>Advocacy Unrestricted Grants</a:t>
            </a:r>
            <a:endParaRPr lang="en-US"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n-US"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rPr>
              <a:t>Unrestricted grants available to organizations addressing policy changes in relation to racial and social justice. Emphasis on utilizing advocacy and community organizing best practices towards policy change on behalf of marginalized and low-income communities in Greater Philadelphia. </a:t>
            </a:r>
          </a:p>
          <a:p>
            <a:endParaRPr lang="en-US" dirty="0">
              <a:solidFill>
                <a:schemeClr val="tx1">
                  <a:lumMod val="65000"/>
                  <a:lumOff val="35000"/>
                </a:schemeClr>
              </a:solidFill>
              <a:latin typeface="Garamond" panose="02020404030301010803" pitchFamily="18" charset="0"/>
              <a:ea typeface="Calibri" panose="020F0502020204030204" pitchFamily="34" charset="0"/>
              <a:cs typeface="Times New Roman" panose="02020603050405020304" pitchFamily="18" charset="0"/>
            </a:endParaRPr>
          </a:p>
          <a:p>
            <a:r>
              <a:rPr lang="en-US" b="1" u="sng" dirty="0">
                <a:solidFill>
                  <a:schemeClr val="tx1">
                    <a:lumMod val="65000"/>
                    <a:lumOff val="35000"/>
                  </a:schemeClr>
                </a:solidFill>
                <a:effectLst/>
                <a:latin typeface="Garamond" panose="02020404030301010803" pitchFamily="18" charset="0"/>
                <a:ea typeface="Calibri" panose="020F0502020204030204" pitchFamily="34" charset="0"/>
                <a:cs typeface="Times New Roman" panose="02020603050405020304" pitchFamily="18" charset="0"/>
              </a:rPr>
              <a:t>Fund for Children Strategic Investment in Youth Grants</a:t>
            </a:r>
          </a:p>
          <a:p>
            <a:r>
              <a:rPr lang="en-US" i="0" dirty="0">
                <a:solidFill>
                  <a:schemeClr val="tx1">
                    <a:lumMod val="65000"/>
                    <a:lumOff val="35000"/>
                  </a:schemeClr>
                </a:solidFill>
                <a:effectLst/>
                <a:latin typeface="Garamond" panose="02020404030301010803" pitchFamily="18" charset="0"/>
              </a:rPr>
              <a:t>Unrestricted grants </a:t>
            </a:r>
            <a:r>
              <a:rPr lang="en-US" b="0" i="0" dirty="0">
                <a:solidFill>
                  <a:schemeClr val="tx1">
                    <a:lumMod val="65000"/>
                    <a:lumOff val="35000"/>
                  </a:schemeClr>
                </a:solidFill>
                <a:effectLst/>
                <a:latin typeface="Garamond" panose="02020404030301010803" pitchFamily="18" charset="0"/>
              </a:rPr>
              <a:t>for Philadelphia-based youth organizations whose missions prioritize youth leadership, civic engagement and youth organizing activities and outcomes. Emphasis on organizations whose model is in line with the </a:t>
            </a:r>
            <a:r>
              <a:rPr lang="en-US" b="1" i="0" u="sng" dirty="0">
                <a:solidFill>
                  <a:srgbClr val="0070C0"/>
                </a:solidFill>
                <a:effectLst/>
                <a:latin typeface="Garamond" panose="02020404030301010803" pitchFamily="18" charset="0"/>
                <a:hlinkClick r:id="rId4" tooltip="YEC 2021"/>
              </a:rPr>
              <a:t>Youth Engagement Continuum</a:t>
            </a:r>
            <a:r>
              <a:rPr lang="en-US" b="1" i="0" dirty="0">
                <a:solidFill>
                  <a:srgbClr val="0070C0"/>
                </a:solidFill>
                <a:effectLst/>
                <a:latin typeface="Garamond" panose="02020404030301010803" pitchFamily="18" charset="0"/>
                <a:hlinkClick r:id="rId4" tooltip="YEC 2021"/>
              </a:rPr>
              <a:t> </a:t>
            </a:r>
            <a:r>
              <a:rPr lang="en-US" b="0" i="0" dirty="0">
                <a:solidFill>
                  <a:schemeClr val="tx1">
                    <a:lumMod val="65000"/>
                    <a:lumOff val="35000"/>
                  </a:schemeClr>
                </a:solidFill>
                <a:effectLst/>
                <a:latin typeface="Garamond" panose="02020404030301010803" pitchFamily="18" charset="0"/>
              </a:rPr>
              <a:t>leadership, civic engagement and organizing columns. </a:t>
            </a:r>
            <a:endParaRPr lang="en-US" dirty="0">
              <a:solidFill>
                <a:schemeClr val="tx1">
                  <a:lumMod val="65000"/>
                  <a:lumOff val="35000"/>
                </a:schemeClr>
              </a:solidFill>
              <a:latin typeface="Garamond" panose="02020404030301010803" pitchFamily="18" charset="0"/>
              <a:cs typeface="Times New Roman" panose="02020603050405020304" pitchFamily="18" charset="0"/>
            </a:endParaRPr>
          </a:p>
          <a:p>
            <a:endParaRPr lang="en-US" dirty="0">
              <a:solidFill>
                <a:schemeClr val="tx1">
                  <a:lumMod val="65000"/>
                  <a:lumOff val="35000"/>
                </a:schemeClr>
              </a:solidFill>
              <a:latin typeface="Garamond" panose="02020404030301010803" pitchFamily="18" charset="0"/>
              <a:cs typeface="Times New Roman" panose="02020603050405020304" pitchFamily="18" charset="0"/>
            </a:endParaRPr>
          </a:p>
          <a:p>
            <a:endParaRPr lang="en-US" b="1" u="sng" dirty="0">
              <a:solidFill>
                <a:schemeClr val="tx1">
                  <a:lumMod val="65000"/>
                  <a:lumOff val="35000"/>
                </a:schemeClr>
              </a:solidFill>
              <a:latin typeface="Garamond" panose="02020404030301010803" pitchFamily="18" charset="0"/>
              <a:cs typeface="Times New Roman" panose="02020603050405020304" pitchFamily="18" charset="0"/>
            </a:endParaRPr>
          </a:p>
          <a:p>
            <a:r>
              <a:rPr lang="en-US" b="1" u="sng" dirty="0">
                <a:solidFill>
                  <a:schemeClr val="tx1">
                    <a:lumMod val="65000"/>
                    <a:lumOff val="35000"/>
                  </a:schemeClr>
                </a:solidFill>
                <a:latin typeface="Garamond" panose="02020404030301010803" pitchFamily="18" charset="0"/>
                <a:cs typeface="Times New Roman" panose="02020603050405020304" pitchFamily="18" charset="0"/>
              </a:rPr>
              <a:t>YOUTHadelphia Grants</a:t>
            </a:r>
          </a:p>
          <a:p>
            <a:r>
              <a:rPr lang="en-US" dirty="0">
                <a:solidFill>
                  <a:schemeClr val="tx1">
                    <a:lumMod val="65000"/>
                    <a:lumOff val="35000"/>
                  </a:schemeClr>
                </a:solidFill>
                <a:latin typeface="Garamond"/>
              </a:rPr>
              <a:t>Program/Project grants to youth organizations whose programs/projects include social and political themes and content; and help young people build skills/capacities to be decision makers and action-oriented problem solvers. Emphasis on youth-led programs/projects. </a:t>
            </a:r>
          </a:p>
          <a:p>
            <a:endParaRPr lang="en-US" u="sng" dirty="0">
              <a:solidFill>
                <a:schemeClr val="tx1">
                  <a:lumMod val="65000"/>
                  <a:lumOff val="35000"/>
                </a:schemeClr>
              </a:solidFill>
              <a:latin typeface="Garamond"/>
            </a:endParaRPr>
          </a:p>
          <a:p>
            <a:r>
              <a:rPr lang="en-US" u="sng" dirty="0">
                <a:solidFill>
                  <a:schemeClr val="tx1">
                    <a:lumMod val="65000"/>
                    <a:lumOff val="35000"/>
                  </a:schemeClr>
                </a:solidFill>
                <a:latin typeface="Garamond"/>
              </a:rPr>
              <a:t>YOUTHadelphia APPLICATION due by 5:00 pm on Friday, February 26.</a:t>
            </a:r>
            <a:r>
              <a:rPr lang="en-US" dirty="0">
                <a:solidFill>
                  <a:schemeClr val="tx1">
                    <a:lumMod val="65000"/>
                    <a:lumOff val="35000"/>
                  </a:schemeClr>
                </a:solidFill>
                <a:latin typeface="Garamond"/>
              </a:rPr>
              <a:t>  Register for Jan. 28 OH: </a:t>
            </a:r>
            <a:r>
              <a:rPr lang="en-US" dirty="0">
                <a:ea typeface="+mn-lt"/>
                <a:cs typeface="+mn-lt"/>
                <a:hlinkClick r:id="rId5"/>
              </a:rPr>
              <a:t>HERE</a:t>
            </a:r>
            <a:r>
              <a:rPr lang="en-US" dirty="0">
                <a:ea typeface="+mn-lt"/>
                <a:cs typeface="+mn-lt"/>
              </a:rPr>
              <a:t> </a:t>
            </a:r>
          </a:p>
          <a:p>
            <a:endParaRPr lang="en-US" sz="2000" dirty="0">
              <a:solidFill>
                <a:schemeClr val="tx1">
                  <a:lumMod val="65000"/>
                  <a:lumOff val="35000"/>
                </a:schemeClr>
              </a:solidFill>
              <a:latin typeface="Garamond" panose="02020404030301010803" pitchFamily="18" charset="0"/>
              <a:cs typeface="Times New Roman" panose="02020603050405020304" pitchFamily="18" charset="0"/>
            </a:endParaRPr>
          </a:p>
          <a:p>
            <a:endParaRPr lang="en-US" sz="2000" dirty="0">
              <a:solidFill>
                <a:schemeClr val="tx1">
                  <a:lumMod val="65000"/>
                  <a:lumOff val="35000"/>
                </a:schemeClr>
              </a:solidFill>
            </a:endParaRPr>
          </a:p>
        </p:txBody>
      </p:sp>
    </p:spTree>
    <p:extLst>
      <p:ext uri="{BB962C8B-B14F-4D97-AF65-F5344CB8AC3E}">
        <p14:creationId xmlns:p14="http://schemas.microsoft.com/office/powerpoint/2010/main" val="1725407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5598" y="-97907"/>
            <a:ext cx="7831112" cy="1021596"/>
          </a:xfrm>
        </p:spPr>
        <p:txBody>
          <a:bodyPr>
            <a:normAutofit/>
          </a:bodyPr>
          <a:lstStyle/>
          <a:p>
            <a:pPr algn="l">
              <a:lnSpc>
                <a:spcPct val="100000"/>
              </a:lnSpc>
            </a:pPr>
            <a:r>
              <a:rPr lang="en-US" sz="3200" dirty="0">
                <a:latin typeface="Verdana" panose="020B0604030504040204" pitchFamily="34" charset="0"/>
                <a:ea typeface="Verdana" panose="020B0604030504040204" pitchFamily="34" charset="0"/>
                <a:cs typeface="Verdana" panose="020B0604030504040204" pitchFamily="34" charset="0"/>
              </a:rPr>
              <a:t>Basic Eligibility</a:t>
            </a:r>
          </a:p>
        </p:txBody>
      </p:sp>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r>
              <a:rPr lang="en-US" sz="1400" dirty="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pic>
        <p:nvPicPr>
          <p:cNvPr id="14" name="Picture 13">
            <a:extLst>
              <a:ext uri="{FF2B5EF4-FFF2-40B4-BE49-F238E27FC236}">
                <a16:creationId xmlns:a16="http://schemas.microsoft.com/office/drawing/2014/main" id="{B9AF266E-DFAB-C940-9F23-8B346DFB97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13250" y="427998"/>
            <a:ext cx="1492250" cy="344689"/>
          </a:xfrm>
          <a:prstGeom prst="rect">
            <a:avLst/>
          </a:prstGeom>
        </p:spPr>
      </p:pic>
      <p:sp>
        <p:nvSpPr>
          <p:cNvPr id="27" name="TextBox 26">
            <a:extLst>
              <a:ext uri="{FF2B5EF4-FFF2-40B4-BE49-F238E27FC236}">
                <a16:creationId xmlns:a16="http://schemas.microsoft.com/office/drawing/2014/main" id="{44BD8391-D575-44AC-A54B-08FBF18B04D0}"/>
              </a:ext>
            </a:extLst>
          </p:cNvPr>
          <p:cNvSpPr txBox="1"/>
          <p:nvPr/>
        </p:nvSpPr>
        <p:spPr>
          <a:xfrm>
            <a:off x="845598" y="1002809"/>
            <a:ext cx="10943948" cy="5940088"/>
          </a:xfrm>
          <a:prstGeom prst="rect">
            <a:avLst/>
          </a:prstGeom>
          <a:noFill/>
        </p:spPr>
        <p:txBody>
          <a:bodyPr wrap="square">
            <a:spAutoFit/>
          </a:bodyPr>
          <a:lstStyle/>
          <a:p>
            <a:pPr algn="l"/>
            <a:r>
              <a:rPr lang="en-US" sz="2000" b="1" i="0" u="sng" dirty="0">
                <a:solidFill>
                  <a:schemeClr val="tx1">
                    <a:lumMod val="65000"/>
                    <a:lumOff val="35000"/>
                  </a:schemeClr>
                </a:solidFill>
                <a:effectLst/>
                <a:latin typeface="Garamond" panose="02020404030301010803" pitchFamily="18" charset="0"/>
              </a:rPr>
              <a:t>Direct Service; Impact Program; Advocacy; Leadership</a:t>
            </a:r>
            <a:r>
              <a:rPr lang="en-US" sz="2000" b="1" i="0" dirty="0">
                <a:solidFill>
                  <a:schemeClr val="tx1">
                    <a:lumMod val="65000"/>
                    <a:lumOff val="35000"/>
                  </a:schemeClr>
                </a:solidFill>
                <a:effectLst/>
                <a:latin typeface="Garamond" panose="02020404030301010803" pitchFamily="18" charset="0"/>
              </a:rPr>
              <a:t> </a:t>
            </a:r>
            <a:r>
              <a:rPr lang="en-US" sz="2000" b="0" i="0" dirty="0">
                <a:solidFill>
                  <a:schemeClr val="tx1">
                    <a:lumMod val="65000"/>
                    <a:lumOff val="35000"/>
                  </a:schemeClr>
                </a:solidFill>
                <a:effectLst/>
                <a:latin typeface="Garamond" panose="02020404030301010803" pitchFamily="18" charset="0"/>
              </a:rPr>
              <a:t>–</a:t>
            </a:r>
          </a:p>
          <a:p>
            <a:pPr algn="l"/>
            <a:endParaRPr lang="en-US" sz="2000" b="0" i="0" dirty="0">
              <a:solidFill>
                <a:schemeClr val="tx1">
                  <a:lumMod val="65000"/>
                  <a:lumOff val="35000"/>
                </a:schemeClr>
              </a:solidFill>
              <a:effectLst/>
              <a:latin typeface="Garamond" panose="02020404030301010803" pitchFamily="18" charset="0"/>
            </a:endParaRPr>
          </a:p>
          <a:p>
            <a:pPr marL="285750" indent="-285750" algn="l">
              <a:buFont typeface="Arial" panose="020B0604020202020204" pitchFamily="34" charset="0"/>
              <a:buChar char="•"/>
            </a:pPr>
            <a:r>
              <a:rPr lang="en-US" sz="2000" b="0" i="0" dirty="0">
                <a:solidFill>
                  <a:schemeClr val="tx1">
                    <a:lumMod val="65000"/>
                    <a:lumOff val="35000"/>
                  </a:schemeClr>
                </a:solidFill>
                <a:effectLst/>
                <a:latin typeface="Garamond" panose="02020404030301010803" pitchFamily="18" charset="0"/>
              </a:rPr>
              <a:t>Must be a 501 (c) (3) or Fiscally Sponsored by a 501 © (3).</a:t>
            </a:r>
          </a:p>
          <a:p>
            <a:pPr marL="285750" indent="-285750" algn="l">
              <a:buFont typeface="Arial" panose="020B0604020202020204" pitchFamily="34" charset="0"/>
              <a:buChar char="•"/>
            </a:pPr>
            <a:r>
              <a:rPr lang="en-US" sz="2000" b="0" i="0" dirty="0">
                <a:solidFill>
                  <a:schemeClr val="tx1">
                    <a:lumMod val="65000"/>
                    <a:lumOff val="35000"/>
                  </a:schemeClr>
                </a:solidFill>
                <a:effectLst/>
                <a:latin typeface="Garamond" panose="02020404030301010803" pitchFamily="18" charset="0"/>
              </a:rPr>
              <a:t>Must serve Greater Philadelphia.</a:t>
            </a:r>
          </a:p>
          <a:p>
            <a:pPr marL="285750" indent="-285750" algn="l">
              <a:buFont typeface="Arial" panose="020B0604020202020204" pitchFamily="34" charset="0"/>
              <a:buChar char="•"/>
            </a:pPr>
            <a:r>
              <a:rPr lang="en-US" sz="2000" b="0" i="0" dirty="0">
                <a:solidFill>
                  <a:schemeClr val="tx1">
                    <a:lumMod val="65000"/>
                    <a:lumOff val="35000"/>
                  </a:schemeClr>
                </a:solidFill>
                <a:effectLst/>
                <a:latin typeface="Garamond" panose="02020404030301010803" pitchFamily="18" charset="0"/>
              </a:rPr>
              <a:t>At least 70% of those served can be categorized as low-income.</a:t>
            </a:r>
          </a:p>
          <a:p>
            <a:pPr marL="285750" indent="-285750" algn="l">
              <a:buFont typeface="Arial" panose="020B0604020202020204" pitchFamily="34" charset="0"/>
              <a:buChar char="•"/>
            </a:pPr>
            <a:r>
              <a:rPr lang="en-US" sz="2000" b="0" i="0" dirty="0">
                <a:solidFill>
                  <a:schemeClr val="tx1">
                    <a:lumMod val="65000"/>
                    <a:lumOff val="35000"/>
                  </a:schemeClr>
                </a:solidFill>
                <a:effectLst/>
                <a:latin typeface="Garamond" panose="02020404030301010803" pitchFamily="18" charset="0"/>
              </a:rPr>
              <a:t>At least 70% of those served are considered marginalized or historically disenfranchised.</a:t>
            </a:r>
          </a:p>
          <a:p>
            <a:pPr marL="285750" indent="-285750" algn="l">
              <a:buFont typeface="Arial" panose="020B0604020202020204" pitchFamily="34" charset="0"/>
              <a:buChar char="•"/>
            </a:pPr>
            <a:r>
              <a:rPr lang="en-US" sz="2000" b="0" i="0" dirty="0">
                <a:solidFill>
                  <a:schemeClr val="tx1">
                    <a:lumMod val="65000"/>
                    <a:lumOff val="35000"/>
                  </a:schemeClr>
                </a:solidFill>
                <a:effectLst/>
                <a:latin typeface="Garamond" panose="02020404030301010803" pitchFamily="18" charset="0"/>
              </a:rPr>
              <a:t>Statewide or national organizations with a local presence - Local office must raise at least 75% of its operating budget and have a local Advisory Board.</a:t>
            </a:r>
          </a:p>
          <a:p>
            <a:pPr algn="l"/>
            <a:endParaRPr lang="en-US" sz="2000" dirty="0">
              <a:solidFill>
                <a:schemeClr val="tx1">
                  <a:lumMod val="65000"/>
                  <a:lumOff val="35000"/>
                </a:schemeClr>
              </a:solidFill>
              <a:latin typeface="Garamond" panose="02020404030301010803" pitchFamily="18" charset="0"/>
            </a:endParaRPr>
          </a:p>
          <a:p>
            <a:pPr algn="l"/>
            <a:r>
              <a:rPr lang="en-US" sz="2000" b="1" i="0" u="sng" dirty="0">
                <a:solidFill>
                  <a:schemeClr val="tx1">
                    <a:lumMod val="65000"/>
                    <a:lumOff val="35000"/>
                  </a:schemeClr>
                </a:solidFill>
                <a:effectLst/>
                <a:latin typeface="Garamond" panose="02020404030301010803" pitchFamily="18" charset="0"/>
              </a:rPr>
              <a:t>Fund for Children &amp; YOUTHadelphia </a:t>
            </a:r>
            <a:r>
              <a:rPr lang="en-US" sz="2000" b="0" i="0" dirty="0">
                <a:solidFill>
                  <a:schemeClr val="tx1">
                    <a:lumMod val="65000"/>
                    <a:lumOff val="35000"/>
                  </a:schemeClr>
                </a:solidFill>
                <a:effectLst/>
                <a:latin typeface="Garamond" panose="02020404030301010803" pitchFamily="18" charset="0"/>
              </a:rPr>
              <a:t>–</a:t>
            </a:r>
          </a:p>
          <a:p>
            <a:pPr algn="l"/>
            <a:endParaRPr lang="en-US" sz="2000" b="0" i="0" dirty="0">
              <a:solidFill>
                <a:schemeClr val="tx1">
                  <a:lumMod val="65000"/>
                  <a:lumOff val="35000"/>
                </a:schemeClr>
              </a:solidFill>
              <a:effectLst/>
              <a:latin typeface="Garamond" panose="02020404030301010803" pitchFamily="18" charset="0"/>
            </a:endParaRPr>
          </a:p>
          <a:p>
            <a:pPr marL="285750" indent="-285750">
              <a:buFont typeface="Arial" panose="020B0604020202020204" pitchFamily="34" charset="0"/>
              <a:buChar char="•"/>
            </a:pPr>
            <a:r>
              <a:rPr lang="en-US" sz="2000" b="0" i="0" dirty="0">
                <a:solidFill>
                  <a:schemeClr val="tx1">
                    <a:lumMod val="65000"/>
                    <a:lumOff val="35000"/>
                  </a:schemeClr>
                </a:solidFill>
                <a:effectLst/>
                <a:latin typeface="Garamond" panose="02020404030301010803" pitchFamily="18" charset="0"/>
              </a:rPr>
              <a:t>At least 90% to 100% of those served by the organization can be categorized as children (1 to 12) and youth (13 to 18)</a:t>
            </a:r>
          </a:p>
          <a:p>
            <a:pPr marL="285750" indent="-285750">
              <a:buFont typeface="Arial" panose="020B0604020202020204" pitchFamily="34" charset="0"/>
              <a:buChar char="•"/>
            </a:pPr>
            <a:r>
              <a:rPr lang="en-US" sz="2000" b="0" i="0" dirty="0">
                <a:solidFill>
                  <a:schemeClr val="tx1">
                    <a:lumMod val="65000"/>
                    <a:lumOff val="35000"/>
                  </a:schemeClr>
                </a:solidFill>
                <a:effectLst/>
                <a:latin typeface="Garamond" panose="02020404030301010803" pitchFamily="18" charset="0"/>
              </a:rPr>
              <a:t>All staff and volunteer child abuse clearances are up to date including PA Child abuse, criminal history, and FBI fingerprinting.</a:t>
            </a:r>
          </a:p>
          <a:p>
            <a:pPr marL="285750" indent="-285750">
              <a:buFont typeface="Arial" panose="020B0604020202020204" pitchFamily="34" charset="0"/>
              <a:buChar char="•"/>
            </a:pPr>
            <a:r>
              <a:rPr lang="en-US" sz="2000" b="0" i="0" dirty="0">
                <a:solidFill>
                  <a:schemeClr val="tx1">
                    <a:lumMod val="65000"/>
                    <a:lumOff val="35000"/>
                  </a:schemeClr>
                </a:solidFill>
                <a:effectLst/>
                <a:latin typeface="Garamond" panose="02020404030301010803" pitchFamily="18" charset="0"/>
              </a:rPr>
              <a:t>Statewide or national organizations with a local presence - Local office must raise at least 80% of its operating budget and have a local Advisory Board.</a:t>
            </a:r>
          </a:p>
          <a:p>
            <a:pPr marL="285750" indent="-285750">
              <a:buFont typeface="Arial" panose="020B0604020202020204" pitchFamily="34" charset="0"/>
              <a:buChar char="•"/>
            </a:pPr>
            <a:endParaRPr lang="en-US" sz="2000" b="0" i="0" dirty="0">
              <a:solidFill>
                <a:schemeClr val="tx1">
                  <a:lumMod val="65000"/>
                  <a:lumOff val="35000"/>
                </a:schemeClr>
              </a:solidFill>
              <a:effectLst/>
              <a:latin typeface="Garamond" panose="02020404030301010803" pitchFamily="18" charset="0"/>
            </a:endParaRPr>
          </a:p>
          <a:p>
            <a:pPr algn="l"/>
            <a:endParaRPr lang="en-US" sz="2000" b="0" i="0" dirty="0">
              <a:solidFill>
                <a:schemeClr val="tx1">
                  <a:lumMod val="65000"/>
                  <a:lumOff val="35000"/>
                </a:schemeClr>
              </a:solidFill>
              <a:effectLst/>
              <a:latin typeface="Garamond" panose="02020404030301010803" pitchFamily="18" charset="0"/>
            </a:endParaRPr>
          </a:p>
        </p:txBody>
      </p:sp>
    </p:spTree>
    <p:extLst>
      <p:ext uri="{BB962C8B-B14F-4D97-AF65-F5344CB8AC3E}">
        <p14:creationId xmlns:p14="http://schemas.microsoft.com/office/powerpoint/2010/main" val="1521328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5598" y="-248909"/>
            <a:ext cx="7831112" cy="1021596"/>
          </a:xfrm>
        </p:spPr>
        <p:txBody>
          <a:bodyPr>
            <a:normAutofit/>
          </a:bodyPr>
          <a:lstStyle/>
          <a:p>
            <a:pPr algn="l">
              <a:lnSpc>
                <a:spcPct val="100000"/>
              </a:lnSpc>
            </a:pPr>
            <a:r>
              <a:rPr lang="en-US" sz="3200" dirty="0">
                <a:latin typeface="Verdana" panose="020B0604030504040204" pitchFamily="34" charset="0"/>
                <a:ea typeface="Verdana" panose="020B0604030504040204" pitchFamily="34" charset="0"/>
                <a:cs typeface="Verdana" panose="020B0604030504040204" pitchFamily="34" charset="0"/>
              </a:rPr>
              <a:t>Important Considerations</a:t>
            </a:r>
          </a:p>
        </p:txBody>
      </p:sp>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r>
              <a:rPr lang="en-US" sz="1400" dirty="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pic>
        <p:nvPicPr>
          <p:cNvPr id="14" name="Picture 13">
            <a:extLst>
              <a:ext uri="{FF2B5EF4-FFF2-40B4-BE49-F238E27FC236}">
                <a16:creationId xmlns:a16="http://schemas.microsoft.com/office/drawing/2014/main" id="{B9AF266E-DFAB-C940-9F23-8B346DFB97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13250" y="427998"/>
            <a:ext cx="1492250" cy="344689"/>
          </a:xfrm>
          <a:prstGeom prst="rect">
            <a:avLst/>
          </a:prstGeom>
        </p:spPr>
      </p:pic>
      <p:sp>
        <p:nvSpPr>
          <p:cNvPr id="27" name="TextBox 26">
            <a:extLst>
              <a:ext uri="{FF2B5EF4-FFF2-40B4-BE49-F238E27FC236}">
                <a16:creationId xmlns:a16="http://schemas.microsoft.com/office/drawing/2014/main" id="{44BD8391-D575-44AC-A54B-08FBF18B04D0}"/>
              </a:ext>
            </a:extLst>
          </p:cNvPr>
          <p:cNvSpPr txBox="1"/>
          <p:nvPr/>
        </p:nvSpPr>
        <p:spPr>
          <a:xfrm>
            <a:off x="739822" y="772687"/>
            <a:ext cx="11174767" cy="6309420"/>
          </a:xfrm>
          <a:prstGeom prst="rect">
            <a:avLst/>
          </a:prstGeom>
          <a:noFill/>
        </p:spPr>
        <p:txBody>
          <a:bodyPr wrap="square">
            <a:spAutoFit/>
          </a:bodyPr>
          <a:lstStyle/>
          <a:p>
            <a:pPr algn="l"/>
            <a:r>
              <a:rPr lang="en-US" sz="2000" b="1" i="0" u="sng" dirty="0">
                <a:solidFill>
                  <a:schemeClr val="tx1">
                    <a:lumMod val="65000"/>
                    <a:lumOff val="35000"/>
                  </a:schemeClr>
                </a:solidFill>
                <a:effectLst/>
                <a:latin typeface="Garamond" panose="02020404030301010803" pitchFamily="18" charset="0"/>
              </a:rPr>
              <a:t>Direct Service; Impact Program; Advocacy; Leadership; Fund for Children</a:t>
            </a:r>
            <a:r>
              <a:rPr lang="en-US" sz="2000" b="1" i="0" dirty="0">
                <a:solidFill>
                  <a:schemeClr val="tx1">
                    <a:lumMod val="65000"/>
                    <a:lumOff val="35000"/>
                  </a:schemeClr>
                </a:solidFill>
                <a:effectLst/>
                <a:latin typeface="Garamond" panose="02020404030301010803" pitchFamily="18" charset="0"/>
              </a:rPr>
              <a:t> </a:t>
            </a:r>
            <a:r>
              <a:rPr lang="en-US" sz="2000" b="0" i="0" dirty="0">
                <a:solidFill>
                  <a:schemeClr val="tx1">
                    <a:lumMod val="65000"/>
                    <a:lumOff val="35000"/>
                  </a:schemeClr>
                </a:solidFill>
                <a:effectLst/>
                <a:latin typeface="Garamond" panose="02020404030301010803" pitchFamily="18" charset="0"/>
              </a:rPr>
              <a:t>–</a:t>
            </a:r>
          </a:p>
          <a:p>
            <a:pPr marL="285750" indent="-285750" algn="l">
              <a:buFont typeface="Arial" panose="020B0604020202020204" pitchFamily="34" charset="0"/>
              <a:buChar char="•"/>
            </a:pPr>
            <a:r>
              <a:rPr lang="en-US" sz="2000" b="0" i="0" dirty="0">
                <a:solidFill>
                  <a:srgbClr val="525C65"/>
                </a:solidFill>
                <a:effectLst/>
                <a:latin typeface="Garamond" panose="02020404030301010803" pitchFamily="18" charset="0"/>
              </a:rPr>
              <a:t>Priority funding to organizations led by BIPOC chief executives or board chairs</a:t>
            </a:r>
          </a:p>
          <a:p>
            <a:pPr marL="285750" indent="-285750" algn="l">
              <a:buFont typeface="Arial" panose="020B0604020202020204" pitchFamily="34" charset="0"/>
              <a:buChar char="•"/>
            </a:pPr>
            <a:r>
              <a:rPr lang="en-US" sz="2000" b="0" i="0" dirty="0">
                <a:solidFill>
                  <a:srgbClr val="525C65"/>
                </a:solidFill>
                <a:effectLst/>
                <a:latin typeface="Garamond" panose="02020404030301010803" pitchFamily="18" charset="0"/>
              </a:rPr>
              <a:t>Organizations must support BIPOC and other historically marginalized and under-invested communities </a:t>
            </a:r>
          </a:p>
          <a:p>
            <a:pPr marL="285750" indent="-285750">
              <a:buFont typeface="Arial" panose="020B0604020202020204" pitchFamily="34" charset="0"/>
              <a:buChar char="•"/>
            </a:pPr>
            <a:r>
              <a:rPr lang="en-US" sz="2000" b="0" i="0" dirty="0">
                <a:solidFill>
                  <a:srgbClr val="525C65"/>
                </a:solidFill>
                <a:effectLst/>
                <a:latin typeface="Garamond" panose="02020404030301010803" pitchFamily="18" charset="0"/>
              </a:rPr>
              <a:t>Cannot have deficits greater than 10% of operating budget in the past year. </a:t>
            </a:r>
          </a:p>
          <a:p>
            <a:pPr marL="285750" indent="-285750" algn="l">
              <a:buFont typeface="Arial" panose="020B0604020202020204" pitchFamily="34" charset="0"/>
              <a:buChar char="•"/>
            </a:pPr>
            <a:r>
              <a:rPr lang="en-US" sz="2000" b="0" i="0" dirty="0">
                <a:solidFill>
                  <a:srgbClr val="525C65"/>
                </a:solidFill>
                <a:effectLst/>
                <a:latin typeface="Garamond" panose="02020404030301010803" pitchFamily="18" charset="0"/>
              </a:rPr>
              <a:t>Organizations with Interim ED’s must show Board approved hiring and on-boarding plan for permanent Executive Director.</a:t>
            </a:r>
          </a:p>
          <a:p>
            <a:pPr marL="285750" indent="-285750" algn="l">
              <a:buFont typeface="Arial" panose="020B0604020202020204" pitchFamily="34" charset="0"/>
              <a:buChar char="•"/>
            </a:pPr>
            <a:r>
              <a:rPr lang="en-US" sz="2000" b="0" i="0" dirty="0">
                <a:solidFill>
                  <a:srgbClr val="525C65"/>
                </a:solidFill>
                <a:effectLst/>
                <a:latin typeface="Garamond" panose="02020404030301010803" pitchFamily="18" charset="0"/>
              </a:rPr>
              <a:t>Organizations operating less than 3 years must provide executive summary of Board approved strategic plan or organization logic model.</a:t>
            </a:r>
          </a:p>
          <a:p>
            <a:pPr marL="285750" indent="-285750" algn="l">
              <a:buFont typeface="Arial" panose="020B0604020202020204" pitchFamily="34" charset="0"/>
              <a:buChar char="•"/>
            </a:pPr>
            <a:r>
              <a:rPr lang="en-US" sz="2000" b="0" i="0" dirty="0">
                <a:solidFill>
                  <a:srgbClr val="525C65"/>
                </a:solidFill>
                <a:effectLst/>
                <a:latin typeface="Garamond" panose="02020404030301010803" pitchFamily="18" charset="0"/>
              </a:rPr>
              <a:t>Statewide organizations will differentiate work done in Philadelphia and surrounding counties from its broader statewide programming. Grants to these organizations will be pro-rated based upon their work in Greater Philadelphia.</a:t>
            </a:r>
          </a:p>
          <a:p>
            <a:pPr marL="285750" indent="-285750" algn="l">
              <a:buFont typeface="Arial" panose="020B0604020202020204" pitchFamily="34" charset="0"/>
              <a:buChar char="•"/>
            </a:pPr>
            <a:r>
              <a:rPr lang="en-US" sz="2000" b="0" i="0" dirty="0">
                <a:solidFill>
                  <a:srgbClr val="525C65"/>
                </a:solidFill>
                <a:effectLst/>
                <a:latin typeface="Garamond" panose="02020404030301010803" pitchFamily="18" charset="0"/>
              </a:rPr>
              <a:t>Generally, the Philadelphia Foundation does not use discretionary dollars to support organizations where there are familial relationships across the board and staff. </a:t>
            </a:r>
          </a:p>
          <a:p>
            <a:pPr marL="285750" indent="-285750" algn="l">
              <a:buFont typeface="Arial" panose="020B0604020202020204" pitchFamily="34" charset="0"/>
              <a:buChar char="•"/>
            </a:pPr>
            <a:r>
              <a:rPr lang="en-US" sz="2000" b="0" i="0" dirty="0">
                <a:solidFill>
                  <a:srgbClr val="525C65"/>
                </a:solidFill>
                <a:effectLst/>
                <a:latin typeface="Garamond" panose="02020404030301010803" pitchFamily="18" charset="0"/>
              </a:rPr>
              <a:t>Have the following policies in place, as indicated in the Part VI, Section B of the Form 990.</a:t>
            </a:r>
          </a:p>
          <a:p>
            <a:pPr marL="742950" lvl="1" indent="-285750">
              <a:buFont typeface="Arial" panose="020B0604020202020204" pitchFamily="34" charset="0"/>
              <a:buChar char="•"/>
            </a:pPr>
            <a:r>
              <a:rPr lang="en-US" sz="1600" b="0" i="0" dirty="0">
                <a:solidFill>
                  <a:srgbClr val="525C65"/>
                </a:solidFill>
                <a:effectLst/>
                <a:latin typeface="Garamond" panose="02020404030301010803" pitchFamily="18" charset="0"/>
              </a:rPr>
              <a:t>Conflict of Interest Policies</a:t>
            </a:r>
          </a:p>
          <a:p>
            <a:pPr marL="742950" lvl="1" indent="-285750">
              <a:buFont typeface="Arial" panose="020B0604020202020204" pitchFamily="34" charset="0"/>
              <a:buChar char="•"/>
            </a:pPr>
            <a:r>
              <a:rPr lang="en-US" sz="1600" b="0" i="0" dirty="0">
                <a:solidFill>
                  <a:srgbClr val="525C65"/>
                </a:solidFill>
                <a:effectLst/>
                <a:latin typeface="Garamond" panose="02020404030301010803" pitchFamily="18" charset="0"/>
              </a:rPr>
              <a:t>Whistleblower Policy</a:t>
            </a:r>
          </a:p>
          <a:p>
            <a:pPr marL="742950" lvl="1" indent="-285750">
              <a:buFont typeface="Arial" panose="020B0604020202020204" pitchFamily="34" charset="0"/>
              <a:buChar char="•"/>
            </a:pPr>
            <a:r>
              <a:rPr lang="en-US" sz="1600" b="0" i="0" dirty="0">
                <a:solidFill>
                  <a:srgbClr val="525C65"/>
                </a:solidFill>
                <a:effectLst/>
                <a:latin typeface="Garamond" panose="02020404030301010803" pitchFamily="18" charset="0"/>
              </a:rPr>
              <a:t>Independent process with comparability data for determining compensation</a:t>
            </a:r>
          </a:p>
          <a:p>
            <a:pPr marL="742950" lvl="1" indent="-285750">
              <a:buFont typeface="Arial" panose="020B0604020202020204" pitchFamily="34" charset="0"/>
              <a:buChar char="•"/>
            </a:pPr>
            <a:r>
              <a:rPr lang="en-US" sz="1600" b="0" i="0" dirty="0">
                <a:solidFill>
                  <a:srgbClr val="525C65"/>
                </a:solidFill>
                <a:effectLst/>
                <a:latin typeface="Garamond" panose="02020404030301010803" pitchFamily="18" charset="0"/>
              </a:rPr>
              <a:t>Providing copy of the 990 to board members prior to filing</a:t>
            </a:r>
          </a:p>
          <a:p>
            <a:pPr marL="342900" indent="-342900" algn="l">
              <a:buFont typeface="Arial" panose="020B0604020202020204" pitchFamily="34" charset="0"/>
              <a:buChar char="•"/>
            </a:pPr>
            <a:r>
              <a:rPr lang="en-US" sz="2000" b="0" i="0" dirty="0">
                <a:solidFill>
                  <a:srgbClr val="525C65"/>
                </a:solidFill>
                <a:effectLst/>
                <a:latin typeface="Garamond" panose="02020404030301010803" pitchFamily="18" charset="0"/>
              </a:rPr>
              <a:t>Organizations cannot apply for both the FFC and PF’s other Discretionary Grantmaking programs -- </a:t>
            </a:r>
            <a:r>
              <a:rPr lang="en-US" sz="2000" b="1" i="0" dirty="0">
                <a:solidFill>
                  <a:srgbClr val="525C65"/>
                </a:solidFill>
                <a:effectLst/>
                <a:latin typeface="Garamond" panose="02020404030301010803" pitchFamily="18" charset="0"/>
              </a:rPr>
              <a:t>within the same calendar year</a:t>
            </a:r>
            <a:r>
              <a:rPr lang="en-US" sz="2000" b="0" i="0" dirty="0">
                <a:solidFill>
                  <a:srgbClr val="525C65"/>
                </a:solidFill>
                <a:effectLst/>
                <a:latin typeface="Garamond" panose="02020404030301010803" pitchFamily="18" charset="0"/>
              </a:rPr>
              <a:t>.</a:t>
            </a:r>
          </a:p>
          <a:p>
            <a:pPr algn="l"/>
            <a:endParaRPr lang="en-US" sz="2000" b="0" i="0" dirty="0">
              <a:solidFill>
                <a:schemeClr val="tx1">
                  <a:lumMod val="65000"/>
                  <a:lumOff val="35000"/>
                </a:schemeClr>
              </a:solidFill>
              <a:effectLst/>
              <a:latin typeface="Garamond" panose="02020404030301010803" pitchFamily="18" charset="0"/>
            </a:endParaRPr>
          </a:p>
        </p:txBody>
      </p:sp>
    </p:spTree>
    <p:extLst>
      <p:ext uri="{BB962C8B-B14F-4D97-AF65-F5344CB8AC3E}">
        <p14:creationId xmlns:p14="http://schemas.microsoft.com/office/powerpoint/2010/main" val="2044168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44BD8391-D575-44AC-A54B-08FBF18B04D0}"/>
              </a:ext>
            </a:extLst>
          </p:cNvPr>
          <p:cNvSpPr txBox="1"/>
          <p:nvPr/>
        </p:nvSpPr>
        <p:spPr>
          <a:xfrm>
            <a:off x="639663" y="1134445"/>
            <a:ext cx="3667037" cy="5013276"/>
          </a:xfrm>
          <a:prstGeom prst="rect">
            <a:avLst/>
          </a:prstGeom>
        </p:spPr>
        <p:txBody>
          <a:bodyPr vert="horz" lIns="91440" tIns="45720" rIns="91440" bIns="45720" rtlCol="0" anchor="t">
            <a:normAutofit fontScale="92500" lnSpcReduction="10000"/>
          </a:bodyPr>
          <a:lstStyle/>
          <a:p>
            <a:pPr>
              <a:lnSpc>
                <a:spcPct val="90000"/>
              </a:lnSpc>
              <a:spcAft>
                <a:spcPts val="600"/>
              </a:spcAft>
            </a:pPr>
            <a:r>
              <a:rPr lang="en-US" b="1" i="0" u="sng" dirty="0">
                <a:effectLst/>
                <a:latin typeface="Garamond" panose="02020404030301010803" pitchFamily="18" charset="0"/>
              </a:rPr>
              <a:t>Fund for Children</a:t>
            </a:r>
            <a:r>
              <a:rPr lang="en-US" b="1" i="0" dirty="0">
                <a:effectLst/>
                <a:latin typeface="Garamond" panose="02020404030301010803" pitchFamily="18" charset="0"/>
              </a:rPr>
              <a:t> </a:t>
            </a:r>
            <a:r>
              <a:rPr lang="en-US" b="0" i="0" dirty="0">
                <a:effectLst/>
                <a:latin typeface="Garamond" panose="02020404030301010803" pitchFamily="18" charset="0"/>
              </a:rPr>
              <a:t>–</a:t>
            </a:r>
          </a:p>
          <a:p>
            <a:pPr marL="400050" indent="-285750">
              <a:lnSpc>
                <a:spcPct val="110000"/>
              </a:lnSpc>
              <a:spcAft>
                <a:spcPts val="600"/>
              </a:spcAft>
              <a:buFont typeface="Arial" panose="020B0604020202020204" pitchFamily="34" charset="0"/>
              <a:buChar char="•"/>
            </a:pPr>
            <a:r>
              <a:rPr lang="en-US" dirty="0">
                <a:latin typeface="Garamond"/>
              </a:rPr>
              <a:t>General support not programmatic.</a:t>
            </a:r>
          </a:p>
          <a:p>
            <a:pPr marL="400050" indent="-285750">
              <a:lnSpc>
                <a:spcPct val="110000"/>
              </a:lnSpc>
              <a:spcAft>
                <a:spcPts val="600"/>
              </a:spcAft>
              <a:buFont typeface="Arial" panose="020B0604020202020204" pitchFamily="34" charset="0"/>
              <a:buChar char="•"/>
            </a:pPr>
            <a:r>
              <a:rPr lang="en-US" i="0" dirty="0">
                <a:effectLst/>
                <a:latin typeface="Garamond" panose="02020404030301010803" pitchFamily="18" charset="0"/>
              </a:rPr>
              <a:t>Organization model is in line with the </a:t>
            </a:r>
            <a:r>
              <a:rPr lang="en-US" i="0" u="sng" dirty="0">
                <a:effectLst/>
                <a:latin typeface="Garamond" panose="02020404030301010803" pitchFamily="18" charset="0"/>
                <a:hlinkClick r:id="rId3" tooltip="YEC 2021"/>
              </a:rPr>
              <a:t>Youth Engagement Continuum</a:t>
            </a:r>
            <a:r>
              <a:rPr lang="en-US" i="0" dirty="0">
                <a:effectLst/>
                <a:latin typeface="Garamond" panose="02020404030301010803" pitchFamily="18" charset="0"/>
              </a:rPr>
              <a:t>, specifically leadership, civic engagement and organizing columns.</a:t>
            </a:r>
          </a:p>
          <a:p>
            <a:pPr marL="114300">
              <a:lnSpc>
                <a:spcPct val="90000"/>
              </a:lnSpc>
              <a:spcAft>
                <a:spcPts val="600"/>
              </a:spcAft>
            </a:pPr>
            <a:endParaRPr lang="en-US" i="0" dirty="0">
              <a:effectLst/>
              <a:latin typeface="Garamond" panose="02020404030301010803" pitchFamily="18" charset="0"/>
            </a:endParaRPr>
          </a:p>
          <a:p>
            <a:pPr>
              <a:lnSpc>
                <a:spcPct val="90000"/>
              </a:lnSpc>
              <a:spcAft>
                <a:spcPts val="600"/>
              </a:spcAft>
            </a:pPr>
            <a:r>
              <a:rPr lang="en-US" b="1" i="0" u="sng" dirty="0">
                <a:effectLst/>
                <a:latin typeface="Garamond" panose="02020404030301010803" pitchFamily="18" charset="0"/>
              </a:rPr>
              <a:t>YOUTHadelphia</a:t>
            </a:r>
            <a:r>
              <a:rPr lang="en-US" i="0" dirty="0">
                <a:effectLst/>
                <a:latin typeface="Garamond" panose="02020404030301010803" pitchFamily="18" charset="0"/>
              </a:rPr>
              <a:t> </a:t>
            </a:r>
            <a:r>
              <a:rPr lang="en-US" b="0" i="0" dirty="0">
                <a:effectLst/>
                <a:latin typeface="Garamond" panose="02020404030301010803" pitchFamily="18" charset="0"/>
              </a:rPr>
              <a:t>–</a:t>
            </a:r>
          </a:p>
          <a:p>
            <a:pPr marL="342900" indent="-228600">
              <a:lnSpc>
                <a:spcPct val="120000"/>
              </a:lnSpc>
              <a:spcAft>
                <a:spcPts val="600"/>
              </a:spcAft>
              <a:buFont typeface="Arial" panose="020B0604020202020204" pitchFamily="34" charset="0"/>
              <a:buChar char="•"/>
            </a:pPr>
            <a:r>
              <a:rPr lang="en-US" dirty="0">
                <a:solidFill>
                  <a:schemeClr val="tx1">
                    <a:lumMod val="65000"/>
                    <a:lumOff val="35000"/>
                  </a:schemeClr>
                </a:solidFill>
                <a:latin typeface="Garamond"/>
              </a:rPr>
              <a:t>Emphasis on youth-led programs/projects.</a:t>
            </a:r>
          </a:p>
          <a:p>
            <a:pPr marL="342900" indent="-228600">
              <a:lnSpc>
                <a:spcPct val="120000"/>
              </a:lnSpc>
              <a:spcAft>
                <a:spcPts val="600"/>
              </a:spcAft>
              <a:buFont typeface="Arial" panose="020B0604020202020204" pitchFamily="34" charset="0"/>
              <a:buChar char="•"/>
            </a:pPr>
            <a:r>
              <a:rPr lang="en-US" b="0" i="0" dirty="0">
                <a:solidFill>
                  <a:schemeClr val="tx1">
                    <a:lumMod val="65000"/>
                    <a:lumOff val="35000"/>
                  </a:schemeClr>
                </a:solidFill>
                <a:effectLst/>
                <a:latin typeface="Garamond" panose="02020404030301010803" pitchFamily="18" charset="0"/>
              </a:rPr>
              <a:t>Application is written or video submission</a:t>
            </a:r>
          </a:p>
          <a:p>
            <a:pPr marL="342900" indent="-228600">
              <a:lnSpc>
                <a:spcPct val="120000"/>
              </a:lnSpc>
              <a:spcAft>
                <a:spcPts val="600"/>
              </a:spcAft>
              <a:buFont typeface="Arial" panose="020B0604020202020204" pitchFamily="34" charset="0"/>
              <a:buChar char="•"/>
            </a:pPr>
            <a:r>
              <a:rPr lang="en-US" dirty="0">
                <a:solidFill>
                  <a:schemeClr val="tx1">
                    <a:lumMod val="65000"/>
                    <a:lumOff val="35000"/>
                  </a:schemeClr>
                </a:solidFill>
                <a:latin typeface="Garamond"/>
              </a:rPr>
              <a:t>Info session on Thursday, January 28, 5:00 pm. Via Zoom. Register for Jan. 28 OH: </a:t>
            </a:r>
            <a:r>
              <a:rPr lang="en-US" dirty="0">
                <a:ea typeface="+mn-lt"/>
                <a:cs typeface="+mn-lt"/>
                <a:hlinkClick r:id="rId4"/>
              </a:rPr>
              <a:t>HERE</a:t>
            </a:r>
            <a:r>
              <a:rPr lang="en-US" dirty="0">
                <a:ea typeface="+mn-lt"/>
                <a:cs typeface="+mn-lt"/>
              </a:rPr>
              <a:t> </a:t>
            </a:r>
          </a:p>
          <a:p>
            <a:pPr marL="342900" indent="-228600">
              <a:lnSpc>
                <a:spcPct val="120000"/>
              </a:lnSpc>
              <a:spcAft>
                <a:spcPts val="600"/>
              </a:spcAft>
              <a:buFont typeface="Arial" panose="020B0604020202020204" pitchFamily="34" charset="0"/>
              <a:buChar char="•"/>
            </a:pPr>
            <a:endParaRPr lang="en-US" b="0" i="0" dirty="0">
              <a:solidFill>
                <a:schemeClr val="tx1">
                  <a:lumMod val="65000"/>
                  <a:lumOff val="35000"/>
                </a:schemeClr>
              </a:solidFill>
              <a:effectLst/>
              <a:latin typeface="Arial" panose="020B0604020202020204"/>
              <a:cs typeface="Arial" panose="020B0604020202020204"/>
            </a:endParaRPr>
          </a:p>
        </p:txBody>
      </p:sp>
      <p:pic>
        <p:nvPicPr>
          <p:cNvPr id="12" name="Picture 11" descr="Table&#10;&#10;Description automatically generated">
            <a:extLst>
              <a:ext uri="{FF2B5EF4-FFF2-40B4-BE49-F238E27FC236}">
                <a16:creationId xmlns:a16="http://schemas.microsoft.com/office/drawing/2014/main" id="{03AE8407-26C3-4282-94EA-848DF2BD6F12}"/>
              </a:ext>
            </a:extLst>
          </p:cNvPr>
          <p:cNvPicPr>
            <a:picLocks noChangeAspect="1"/>
          </p:cNvPicPr>
          <p:nvPr/>
        </p:nvPicPr>
        <p:blipFill rotWithShape="1">
          <a:blip r:embed="rId5">
            <a:extLst>
              <a:ext uri="{28A0092B-C50C-407E-A947-70E740481C1C}">
                <a14:useLocalDpi xmlns:a14="http://schemas.microsoft.com/office/drawing/2010/main" val="0"/>
              </a:ext>
            </a:extLst>
          </a:blip>
          <a:srcRect r="3903"/>
          <a:stretch/>
        </p:blipFill>
        <p:spPr>
          <a:xfrm>
            <a:off x="4559863" y="852165"/>
            <a:ext cx="6916329" cy="5577837"/>
          </a:xfrm>
          <a:prstGeom prst="rect">
            <a:avLst/>
          </a:prstGeom>
          <a:effectLst/>
        </p:spPr>
      </p:pic>
      <p:sp>
        <p:nvSpPr>
          <p:cNvPr id="2" name="Title 1"/>
          <p:cNvSpPr>
            <a:spLocks noGrp="1"/>
          </p:cNvSpPr>
          <p:nvPr>
            <p:ph type="ctrTitle"/>
          </p:nvPr>
        </p:nvSpPr>
        <p:spPr>
          <a:xfrm>
            <a:off x="639663" y="-182546"/>
            <a:ext cx="6994745" cy="1676603"/>
          </a:xfrm>
        </p:spPr>
        <p:txBody>
          <a:bodyPr vert="horz" lIns="91440" tIns="45720" rIns="91440" bIns="45720" rtlCol="0" anchor="ctr">
            <a:normAutofit/>
          </a:bodyPr>
          <a:lstStyle/>
          <a:p>
            <a:pPr algn="l"/>
            <a:r>
              <a:rPr lang="en-US" sz="3700" dirty="0">
                <a:latin typeface="Garamond" panose="02020404030301010803" pitchFamily="18" charset="0"/>
              </a:rPr>
              <a:t>Important Considerations</a:t>
            </a:r>
          </a:p>
        </p:txBody>
      </p:sp>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spcAft>
                <a:spcPts val="600"/>
              </a:spcAft>
            </a:pPr>
            <a:r>
              <a:rPr lang="en-US" sz="140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pic>
        <p:nvPicPr>
          <p:cNvPr id="14" name="Picture 13">
            <a:extLst>
              <a:ext uri="{FF2B5EF4-FFF2-40B4-BE49-F238E27FC236}">
                <a16:creationId xmlns:a16="http://schemas.microsoft.com/office/drawing/2014/main" id="{B9AF266E-DFAB-C940-9F23-8B346DFB975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313250" y="427998"/>
            <a:ext cx="1492250" cy="344689"/>
          </a:xfrm>
          <a:prstGeom prst="rect">
            <a:avLst/>
          </a:prstGeom>
        </p:spPr>
      </p:pic>
    </p:spTree>
    <p:extLst>
      <p:ext uri="{BB962C8B-B14F-4D97-AF65-F5344CB8AC3E}">
        <p14:creationId xmlns:p14="http://schemas.microsoft.com/office/powerpoint/2010/main" val="2150671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3507" y="-82800"/>
            <a:ext cx="7831112" cy="1021596"/>
          </a:xfrm>
        </p:spPr>
        <p:txBody>
          <a:bodyPr>
            <a:normAutofit/>
          </a:bodyPr>
          <a:lstStyle/>
          <a:p>
            <a:pPr algn="l">
              <a:lnSpc>
                <a:spcPct val="100000"/>
              </a:lnSpc>
            </a:pPr>
            <a:r>
              <a:rPr lang="en-US" sz="3200" dirty="0">
                <a:latin typeface="Verdana" panose="020B0604030504040204" pitchFamily="34" charset="0"/>
                <a:ea typeface="Verdana" panose="020B0604030504040204" pitchFamily="34" charset="0"/>
                <a:cs typeface="Verdana" panose="020B0604030504040204" pitchFamily="34" charset="0"/>
              </a:rPr>
              <a:t>Application Process</a:t>
            </a:r>
          </a:p>
        </p:txBody>
      </p:sp>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r>
              <a:rPr lang="en-US" sz="1400" dirty="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pic>
        <p:nvPicPr>
          <p:cNvPr id="14" name="Picture 13">
            <a:extLst>
              <a:ext uri="{FF2B5EF4-FFF2-40B4-BE49-F238E27FC236}">
                <a16:creationId xmlns:a16="http://schemas.microsoft.com/office/drawing/2014/main" id="{B9AF266E-DFAB-C940-9F23-8B346DFB97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13250" y="427998"/>
            <a:ext cx="1492250" cy="344689"/>
          </a:xfrm>
          <a:prstGeom prst="rect">
            <a:avLst/>
          </a:prstGeom>
        </p:spPr>
      </p:pic>
      <p:sp>
        <p:nvSpPr>
          <p:cNvPr id="17" name="Content Placeholder 2">
            <a:extLst>
              <a:ext uri="{FF2B5EF4-FFF2-40B4-BE49-F238E27FC236}">
                <a16:creationId xmlns:a16="http://schemas.microsoft.com/office/drawing/2014/main" id="{94B3EBC6-F06D-7D49-961B-0A3A688DE3BA}"/>
              </a:ext>
            </a:extLst>
          </p:cNvPr>
          <p:cNvSpPr txBox="1">
            <a:spLocks/>
          </p:cNvSpPr>
          <p:nvPr/>
        </p:nvSpPr>
        <p:spPr>
          <a:xfrm>
            <a:off x="823507" y="1114044"/>
            <a:ext cx="10544985" cy="513583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4D4D4D"/>
                </a:solidFill>
                <a:latin typeface="+mn-lt"/>
                <a:ea typeface="+mn-ea"/>
                <a:cs typeface="+mn-cs"/>
              </a:defRPr>
            </a:lvl1pPr>
            <a:lvl2pPr marL="685800" indent="-228600" algn="l" defTabSz="914400" rtl="0" eaLnBrk="1" latinLnBrk="0" hangingPunct="1">
              <a:lnSpc>
                <a:spcPct val="90000"/>
              </a:lnSpc>
              <a:spcBef>
                <a:spcPts val="500"/>
              </a:spcBef>
              <a:buClr>
                <a:srgbClr val="A4DBE8"/>
              </a:buClr>
              <a:buFont typeface="Arial" panose="020B0604020202020204" pitchFamily="34" charset="0"/>
              <a:buChar char="•"/>
              <a:defRPr sz="1600" kern="1200">
                <a:solidFill>
                  <a:srgbClr val="4D4D4D"/>
                </a:solidFill>
                <a:latin typeface="+mn-lt"/>
                <a:ea typeface="+mn-ea"/>
                <a:cs typeface="+mn-cs"/>
              </a:defRPr>
            </a:lvl2pPr>
            <a:lvl3pPr marL="1143000" indent="-228600" algn="l" defTabSz="914400" rtl="0" eaLnBrk="1" latinLnBrk="0" hangingPunct="1">
              <a:lnSpc>
                <a:spcPct val="90000"/>
              </a:lnSpc>
              <a:spcBef>
                <a:spcPts val="500"/>
              </a:spcBef>
              <a:buClr>
                <a:srgbClr val="A4DBE8"/>
              </a:buClr>
              <a:buFont typeface="Arial" panose="020B0604020202020204" pitchFamily="34" charset="0"/>
              <a:buChar char="•"/>
              <a:defRPr sz="1400" kern="1200">
                <a:solidFill>
                  <a:srgbClr val="4D4D4D"/>
                </a:solidFill>
                <a:latin typeface="+mn-lt"/>
                <a:ea typeface="+mn-ea"/>
                <a:cs typeface="+mn-cs"/>
              </a:defRPr>
            </a:lvl3pPr>
            <a:lvl4pPr marL="1600200" indent="-228600" algn="l" defTabSz="914400" rtl="0" eaLnBrk="1" latinLnBrk="0" hangingPunct="1">
              <a:lnSpc>
                <a:spcPct val="90000"/>
              </a:lnSpc>
              <a:spcBef>
                <a:spcPts val="500"/>
              </a:spcBef>
              <a:buClr>
                <a:srgbClr val="A4DBE8"/>
              </a:buClr>
              <a:buFont typeface="Arial" panose="020B0604020202020204" pitchFamily="34" charset="0"/>
              <a:buChar char="•"/>
              <a:defRPr sz="1100" kern="1200">
                <a:solidFill>
                  <a:srgbClr val="4D4D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600" b="0" i="0" dirty="0">
                <a:solidFill>
                  <a:srgbClr val="525C65"/>
                </a:solidFill>
                <a:effectLst/>
                <a:latin typeface="Garamond" panose="02020404030301010803" pitchFamily="18" charset="0"/>
              </a:rPr>
              <a:t>Nonprofits that meet basic eligibility requirements are required to complete the application and upload all supplemental documents:</a:t>
            </a:r>
            <a:r>
              <a:rPr lang="en-US" sz="1600" b="0" i="0" dirty="0">
                <a:solidFill>
                  <a:srgbClr val="626262"/>
                </a:solidFill>
                <a:effectLst/>
                <a:latin typeface="Garamond" panose="02020404030301010803" pitchFamily="18" charset="0"/>
              </a:rPr>
              <a:t>              </a:t>
            </a:r>
          </a:p>
          <a:p>
            <a:pPr marL="571500" indent="-571500" algn="l">
              <a:buFont typeface="Arial" panose="020B0604020202020204" pitchFamily="34" charset="0"/>
              <a:buChar char="•"/>
            </a:pPr>
            <a:r>
              <a:rPr lang="en-US" sz="1600" b="0" i="0" dirty="0">
                <a:solidFill>
                  <a:srgbClr val="626262"/>
                </a:solidFill>
                <a:effectLst/>
                <a:latin typeface="Garamond" panose="02020404030301010803" pitchFamily="18" charset="0"/>
              </a:rPr>
              <a:t>501(c)(3)  IRS determination letter</a:t>
            </a:r>
          </a:p>
          <a:p>
            <a:pPr marL="571500" indent="-571500" algn="l">
              <a:buFont typeface="Arial" panose="020B0604020202020204" pitchFamily="34" charset="0"/>
              <a:buChar char="•"/>
            </a:pPr>
            <a:r>
              <a:rPr lang="en-US" sz="1600" b="0" i="0" dirty="0">
                <a:solidFill>
                  <a:srgbClr val="626262"/>
                </a:solidFill>
                <a:effectLst/>
                <a:latin typeface="Garamond" panose="02020404030301010803" pitchFamily="18" charset="0"/>
              </a:rPr>
              <a:t>List of Board of Directors</a:t>
            </a:r>
          </a:p>
          <a:p>
            <a:pPr marL="571500" indent="-571500" algn="l">
              <a:buFont typeface="Arial" panose="020B0604020202020204" pitchFamily="34" charset="0"/>
              <a:buChar char="•"/>
            </a:pPr>
            <a:r>
              <a:rPr lang="en-US" sz="1600" b="0" i="0" dirty="0">
                <a:solidFill>
                  <a:srgbClr val="626262"/>
                </a:solidFill>
                <a:effectLst/>
                <a:latin typeface="Garamond" panose="02020404030301010803" pitchFamily="18" charset="0"/>
              </a:rPr>
              <a:t>Most recent Audit (if your organization does not have audits, we will accept your IRS 990 or Profit Loss Statement)</a:t>
            </a:r>
          </a:p>
          <a:p>
            <a:pPr marL="571500" indent="-571500" algn="l">
              <a:buFont typeface="Arial" panose="020B0604020202020204" pitchFamily="34" charset="0"/>
              <a:buChar char="•"/>
            </a:pPr>
            <a:r>
              <a:rPr lang="en-US" sz="1600" u="sng" dirty="0">
                <a:solidFill>
                  <a:srgbClr val="0000FF"/>
                </a:solidFill>
                <a:latin typeface="Garamond" panose="02020404030301010803" pitchFamily="18" charset="0"/>
              </a:rPr>
              <a:t>Current PA Bureau of Charitable Organizations Certificate</a:t>
            </a:r>
          </a:p>
          <a:p>
            <a:pPr marL="571500" indent="-571500" algn="l">
              <a:buFont typeface="Arial" panose="020B0604020202020204" pitchFamily="34" charset="0"/>
              <a:buChar char="•"/>
            </a:pPr>
            <a:r>
              <a:rPr lang="en-US" sz="1600" b="0" i="0" dirty="0">
                <a:solidFill>
                  <a:srgbClr val="626262"/>
                </a:solidFill>
                <a:effectLst/>
                <a:latin typeface="Garamond" panose="02020404030301010803" pitchFamily="18" charset="0"/>
              </a:rPr>
              <a:t>Executive Summary of current strategic plan</a:t>
            </a:r>
          </a:p>
          <a:p>
            <a:pPr marL="571500" indent="-571500" algn="l">
              <a:buFont typeface="Arial" panose="020B0604020202020204" pitchFamily="34" charset="0"/>
              <a:buChar char="•"/>
            </a:pPr>
            <a:r>
              <a:rPr lang="en-US" sz="1600" b="0" i="0" dirty="0">
                <a:solidFill>
                  <a:srgbClr val="626262"/>
                </a:solidFill>
                <a:effectLst/>
                <a:latin typeface="Garamond" panose="02020404030301010803" pitchFamily="18" charset="0"/>
              </a:rPr>
              <a:t>Board-approved Nondiscrimination Policy</a:t>
            </a:r>
          </a:p>
          <a:p>
            <a:pPr marL="571500" indent="-571500" algn="l">
              <a:buFont typeface="Arial" panose="020B0604020202020204" pitchFamily="34" charset="0"/>
              <a:buChar char="•"/>
            </a:pPr>
            <a:r>
              <a:rPr lang="en-US" sz="1600" b="0" i="0" dirty="0">
                <a:solidFill>
                  <a:srgbClr val="626262"/>
                </a:solidFill>
                <a:effectLst/>
                <a:latin typeface="Garamond" panose="02020404030301010803" pitchFamily="18" charset="0"/>
              </a:rPr>
              <a:t>Organizational Budget</a:t>
            </a:r>
            <a:endParaRPr lang="en-US" sz="1600" dirty="0">
              <a:solidFill>
                <a:srgbClr val="626262"/>
              </a:solidFill>
              <a:latin typeface="Garamond" panose="02020404030301010803" pitchFamily="18" charset="0"/>
            </a:endParaRPr>
          </a:p>
          <a:p>
            <a:pPr marL="571500" indent="-571500" algn="l">
              <a:buFont typeface="Arial" panose="020B0604020202020204" pitchFamily="34" charset="0"/>
              <a:buChar char="•"/>
            </a:pPr>
            <a:endParaRPr lang="en-US" sz="1600" b="0" i="0" dirty="0">
              <a:solidFill>
                <a:srgbClr val="000000"/>
              </a:solidFill>
              <a:effectLst/>
              <a:latin typeface="Garamond" panose="02020404030301010803" pitchFamily="18" charset="0"/>
            </a:endParaRPr>
          </a:p>
          <a:p>
            <a:pPr algn="l"/>
            <a:r>
              <a:rPr lang="en-US" sz="1600" b="0" i="0" dirty="0">
                <a:solidFill>
                  <a:srgbClr val="000000"/>
                </a:solidFill>
                <a:effectLst/>
                <a:latin typeface="Garamond" panose="02020404030301010803" pitchFamily="18" charset="0"/>
              </a:rPr>
              <a:t>If Applicable:</a:t>
            </a:r>
          </a:p>
          <a:p>
            <a:pPr algn="l"/>
            <a:endParaRPr lang="en-US" sz="1600" b="0" i="0" dirty="0">
              <a:solidFill>
                <a:srgbClr val="000000"/>
              </a:solidFill>
              <a:effectLst/>
              <a:latin typeface="Garamond" panose="02020404030301010803" pitchFamily="18" charset="0"/>
            </a:endParaRPr>
          </a:p>
          <a:p>
            <a:pPr marL="571500" indent="-571500" algn="l">
              <a:buFont typeface="Arial" panose="020B0604020202020204" pitchFamily="34" charset="0"/>
              <a:buChar char="•"/>
            </a:pPr>
            <a:r>
              <a:rPr lang="en-US" sz="1600" b="0" i="0" dirty="0">
                <a:solidFill>
                  <a:srgbClr val="000000"/>
                </a:solidFill>
                <a:effectLst/>
                <a:latin typeface="Garamond" panose="02020404030301010803" pitchFamily="18" charset="0"/>
              </a:rPr>
              <a:t>Organizations with Interim ED’s - Board approved hiring and on-boarding plan for permanent Executive Director.</a:t>
            </a:r>
          </a:p>
          <a:p>
            <a:pPr marL="571500" indent="-571500" algn="l">
              <a:buFont typeface="Arial" panose="020B0604020202020204" pitchFamily="34" charset="0"/>
              <a:buChar char="•"/>
            </a:pPr>
            <a:r>
              <a:rPr lang="en-US" sz="1600" b="0" i="0" dirty="0">
                <a:solidFill>
                  <a:srgbClr val="525C65"/>
                </a:solidFill>
                <a:effectLst/>
                <a:latin typeface="Garamond" panose="02020404030301010803" pitchFamily="18" charset="0"/>
              </a:rPr>
              <a:t>Organizations operating less than 3 years – Logic Model</a:t>
            </a:r>
          </a:p>
          <a:p>
            <a:pPr marL="238125" lvl="3" indent="0">
              <a:lnSpc>
                <a:spcPct val="110000"/>
              </a:lnSpc>
              <a:spcAft>
                <a:spcPts val="600"/>
              </a:spcAft>
              <a:buNone/>
            </a:pPr>
            <a:br>
              <a:rPr lang="en-US" sz="1600" dirty="0">
                <a:latin typeface="Garamond" panose="02020404030301010803" pitchFamily="18" charset="0"/>
                <a:ea typeface="Verdana" panose="020B0604030504040204" pitchFamily="34" charset="0"/>
                <a:cs typeface="Verdana" panose="020B0604030504040204" pitchFamily="34" charset="0"/>
              </a:rPr>
            </a:br>
            <a:endParaRPr lang="en-US" sz="1600" dirty="0">
              <a:latin typeface="Garamond" panose="02020404030301010803" pitchFamily="18" charset="0"/>
              <a:ea typeface="Verdana" panose="020B0604030504040204" pitchFamily="34" charset="0"/>
              <a:cs typeface="Verdana" panose="020B0604030504040204" pitchFamily="34" charset="0"/>
            </a:endParaRPr>
          </a:p>
          <a:p>
            <a:pPr marL="1588" lvl="3" indent="0">
              <a:lnSpc>
                <a:spcPct val="110000"/>
              </a:lnSpc>
              <a:buNone/>
            </a:pPr>
            <a:endParaRPr lang="en-US" sz="1600" dirty="0">
              <a:latin typeface="Garamond" panose="02020404030301010803" pitchFamily="18" charset="0"/>
              <a:ea typeface="Verdana" panose="020B0604030504040204" pitchFamily="34" charset="0"/>
              <a:cs typeface="Verdana" panose="020B0604030504040204" pitchFamily="34" charset="0"/>
            </a:endParaRPr>
          </a:p>
          <a:p>
            <a:pPr marL="1588" lvl="3" indent="0">
              <a:lnSpc>
                <a:spcPct val="110000"/>
              </a:lnSpc>
              <a:buNone/>
            </a:pPr>
            <a:endParaRPr lang="en-US" sz="1600" dirty="0">
              <a:latin typeface="Garamond" panose="02020404030301010803" pitchFamily="18"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90620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40919" y="146233"/>
            <a:ext cx="7831112" cy="1021596"/>
          </a:xfrm>
        </p:spPr>
        <p:txBody>
          <a:bodyPr>
            <a:normAutofit/>
          </a:bodyPr>
          <a:lstStyle/>
          <a:p>
            <a:pPr algn="l">
              <a:lnSpc>
                <a:spcPct val="100000"/>
              </a:lnSpc>
            </a:pPr>
            <a:r>
              <a:rPr lang="en-US" sz="3200" dirty="0">
                <a:latin typeface="Verdana" panose="020B0604030504040204" pitchFamily="34" charset="0"/>
                <a:ea typeface="Verdana" panose="020B0604030504040204" pitchFamily="34" charset="0"/>
                <a:cs typeface="Verdana" panose="020B0604030504040204" pitchFamily="34" charset="0"/>
              </a:rPr>
              <a:t>Application Deadlines</a:t>
            </a:r>
          </a:p>
        </p:txBody>
      </p:sp>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r>
              <a:rPr lang="en-US" sz="1400" dirty="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pic>
        <p:nvPicPr>
          <p:cNvPr id="14" name="Picture 13">
            <a:extLst>
              <a:ext uri="{FF2B5EF4-FFF2-40B4-BE49-F238E27FC236}">
                <a16:creationId xmlns:a16="http://schemas.microsoft.com/office/drawing/2014/main" id="{B9AF266E-DFAB-C940-9F23-8B346DFB97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13250" y="427998"/>
            <a:ext cx="1492250" cy="344689"/>
          </a:xfrm>
          <a:prstGeom prst="rect">
            <a:avLst/>
          </a:prstGeom>
        </p:spPr>
      </p:pic>
      <p:sp>
        <p:nvSpPr>
          <p:cNvPr id="17" name="Content Placeholder 2">
            <a:extLst>
              <a:ext uri="{FF2B5EF4-FFF2-40B4-BE49-F238E27FC236}">
                <a16:creationId xmlns:a16="http://schemas.microsoft.com/office/drawing/2014/main" id="{94B3EBC6-F06D-7D49-961B-0A3A688DE3BA}"/>
              </a:ext>
            </a:extLst>
          </p:cNvPr>
          <p:cNvSpPr txBox="1">
            <a:spLocks/>
          </p:cNvSpPr>
          <p:nvPr/>
        </p:nvSpPr>
        <p:spPr>
          <a:xfrm>
            <a:off x="1260515" y="1355319"/>
            <a:ext cx="10072123" cy="2260717"/>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4D4D4D"/>
                </a:solidFill>
                <a:latin typeface="+mn-lt"/>
                <a:ea typeface="+mn-ea"/>
                <a:cs typeface="+mn-cs"/>
              </a:defRPr>
            </a:lvl1pPr>
            <a:lvl2pPr marL="685800" indent="-228600" algn="l" defTabSz="914400" rtl="0" eaLnBrk="1" latinLnBrk="0" hangingPunct="1">
              <a:lnSpc>
                <a:spcPct val="90000"/>
              </a:lnSpc>
              <a:spcBef>
                <a:spcPts val="500"/>
              </a:spcBef>
              <a:buClr>
                <a:srgbClr val="A4DBE8"/>
              </a:buClr>
              <a:buFont typeface="Arial" panose="020B0604020202020204" pitchFamily="34" charset="0"/>
              <a:buChar char="•"/>
              <a:defRPr sz="1600" kern="1200">
                <a:solidFill>
                  <a:srgbClr val="4D4D4D"/>
                </a:solidFill>
                <a:latin typeface="+mn-lt"/>
                <a:ea typeface="+mn-ea"/>
                <a:cs typeface="+mn-cs"/>
              </a:defRPr>
            </a:lvl2pPr>
            <a:lvl3pPr marL="1143000" indent="-228600" algn="l" defTabSz="914400" rtl="0" eaLnBrk="1" latinLnBrk="0" hangingPunct="1">
              <a:lnSpc>
                <a:spcPct val="90000"/>
              </a:lnSpc>
              <a:spcBef>
                <a:spcPts val="500"/>
              </a:spcBef>
              <a:buClr>
                <a:srgbClr val="A4DBE8"/>
              </a:buClr>
              <a:buFont typeface="Arial" panose="020B0604020202020204" pitchFamily="34" charset="0"/>
              <a:buChar char="•"/>
              <a:defRPr sz="1400" kern="1200">
                <a:solidFill>
                  <a:srgbClr val="4D4D4D"/>
                </a:solidFill>
                <a:latin typeface="+mn-lt"/>
                <a:ea typeface="+mn-ea"/>
                <a:cs typeface="+mn-cs"/>
              </a:defRPr>
            </a:lvl3pPr>
            <a:lvl4pPr marL="1600200" indent="-228600" algn="l" defTabSz="914400" rtl="0" eaLnBrk="1" latinLnBrk="0" hangingPunct="1">
              <a:lnSpc>
                <a:spcPct val="90000"/>
              </a:lnSpc>
              <a:spcBef>
                <a:spcPts val="500"/>
              </a:spcBef>
              <a:buClr>
                <a:srgbClr val="A4DBE8"/>
              </a:buClr>
              <a:buFont typeface="Arial" panose="020B0604020202020204" pitchFamily="34" charset="0"/>
              <a:buChar char="•"/>
              <a:defRPr sz="1100" kern="1200">
                <a:solidFill>
                  <a:srgbClr val="4D4D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22288" lvl="3" indent="-284163">
              <a:lnSpc>
                <a:spcPct val="110000"/>
              </a:lnSpc>
              <a:spcAft>
                <a:spcPts val="600"/>
              </a:spcAft>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238125" lvl="3" indent="0">
              <a:lnSpc>
                <a:spcPct val="110000"/>
              </a:lnSpc>
              <a:spcAft>
                <a:spcPts val="600"/>
              </a:spcAft>
              <a:buNone/>
            </a:pPr>
            <a:br>
              <a:rPr lang="en-US" sz="2200" dirty="0">
                <a:latin typeface="Verdana" panose="020B0604030504040204" pitchFamily="34" charset="0"/>
                <a:ea typeface="Verdana" panose="020B0604030504040204" pitchFamily="34" charset="0"/>
                <a:cs typeface="Verdana" panose="020B0604030504040204" pitchFamily="34" charset="0"/>
              </a:rPr>
            </a:br>
            <a:endParaRPr lang="en-US" sz="2200" dirty="0">
              <a:latin typeface="Verdana" panose="020B0604030504040204" pitchFamily="34" charset="0"/>
              <a:ea typeface="Verdana" panose="020B0604030504040204" pitchFamily="34" charset="0"/>
              <a:cs typeface="Verdana" panose="020B0604030504040204" pitchFamily="34" charset="0"/>
            </a:endParaRPr>
          </a:p>
          <a:p>
            <a:pPr marL="1588" lvl="3" indent="0">
              <a:lnSpc>
                <a:spcPct val="11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1588" lvl="3" indent="0">
              <a:lnSpc>
                <a:spcPct val="110000"/>
              </a:lnSpc>
              <a:buNone/>
            </a:pPr>
            <a:endParaRPr lang="en-US" sz="1400" dirty="0">
              <a:latin typeface="Verdana" panose="020B0604030504040204" pitchFamily="34" charset="0"/>
              <a:ea typeface="Verdana" panose="020B0604030504040204" pitchFamily="34" charset="0"/>
              <a:cs typeface="Verdana" panose="020B0604030504040204" pitchFamily="34" charset="0"/>
            </a:endParaRPr>
          </a:p>
        </p:txBody>
      </p:sp>
      <p:sp>
        <p:nvSpPr>
          <p:cNvPr id="27" name="TextBox 26">
            <a:extLst>
              <a:ext uri="{FF2B5EF4-FFF2-40B4-BE49-F238E27FC236}">
                <a16:creationId xmlns:a16="http://schemas.microsoft.com/office/drawing/2014/main" id="{88E7E1B7-6F9B-4C96-B8D0-0D11F45A5979}"/>
              </a:ext>
            </a:extLst>
          </p:cNvPr>
          <p:cNvSpPr txBox="1"/>
          <p:nvPr/>
        </p:nvSpPr>
        <p:spPr>
          <a:xfrm>
            <a:off x="940919" y="1730300"/>
            <a:ext cx="10776736" cy="3053913"/>
          </a:xfrm>
          <a:prstGeom prst="rect">
            <a:avLst/>
          </a:prstGeom>
          <a:noFill/>
        </p:spPr>
        <p:txBody>
          <a:bodyPr wrap="square">
            <a:spAutoFit/>
          </a:bodyPr>
          <a:lstStyle/>
          <a:p>
            <a:pPr marL="0" lvl="2" indent="-455612">
              <a:lnSpc>
                <a:spcPct val="110000"/>
              </a:lnSpc>
            </a:pPr>
            <a:r>
              <a:rPr lang="en-US" sz="3200" b="0" i="0" dirty="0">
                <a:solidFill>
                  <a:srgbClr val="525C65"/>
                </a:solidFill>
                <a:effectLst/>
                <a:latin typeface="Garamond" panose="02020404030301010803" pitchFamily="18" charset="0"/>
              </a:rPr>
              <a:t>Applications are accepted on a rolling basis.  To be considered for a grant in:</a:t>
            </a:r>
          </a:p>
          <a:p>
            <a:pPr marL="514350" indent="-285750">
              <a:lnSpc>
                <a:spcPct val="150000"/>
              </a:lnSpc>
              <a:buFont typeface="Arial" panose="020B0604020202020204" pitchFamily="34" charset="0"/>
              <a:buChar char="•"/>
            </a:pPr>
            <a:r>
              <a:rPr lang="en-US" sz="2800" b="0" i="0" dirty="0">
                <a:solidFill>
                  <a:srgbClr val="525C65"/>
                </a:solidFill>
                <a:effectLst/>
                <a:latin typeface="Garamond" panose="02020404030301010803" pitchFamily="18" charset="0"/>
              </a:rPr>
              <a:t>April 2021, applications should be received by February 12</a:t>
            </a:r>
          </a:p>
          <a:p>
            <a:pPr marL="514350" indent="-285750">
              <a:lnSpc>
                <a:spcPct val="150000"/>
              </a:lnSpc>
              <a:buFont typeface="Arial" panose="020B0604020202020204" pitchFamily="34" charset="0"/>
              <a:buChar char="•"/>
            </a:pPr>
            <a:r>
              <a:rPr lang="en-US" sz="2800" b="0" i="0" dirty="0">
                <a:solidFill>
                  <a:srgbClr val="525C65"/>
                </a:solidFill>
                <a:effectLst/>
                <a:latin typeface="Garamond" panose="02020404030301010803" pitchFamily="18" charset="0"/>
              </a:rPr>
              <a:t>June 2021, applications should be received by April 16</a:t>
            </a:r>
          </a:p>
          <a:p>
            <a:pPr marL="514350" indent="-285750">
              <a:lnSpc>
                <a:spcPct val="150000"/>
              </a:lnSpc>
              <a:buFont typeface="Arial" panose="020B0604020202020204" pitchFamily="34" charset="0"/>
              <a:buChar char="•"/>
            </a:pPr>
            <a:r>
              <a:rPr lang="en-US" sz="2800" b="0" i="0" dirty="0">
                <a:solidFill>
                  <a:srgbClr val="525C65"/>
                </a:solidFill>
                <a:effectLst/>
                <a:latin typeface="Garamond" panose="02020404030301010803" pitchFamily="18" charset="0"/>
              </a:rPr>
              <a:t>November 2021, applications should be received by September 10</a:t>
            </a:r>
          </a:p>
        </p:txBody>
      </p:sp>
    </p:spTree>
    <p:extLst>
      <p:ext uri="{BB962C8B-B14F-4D97-AF65-F5344CB8AC3E}">
        <p14:creationId xmlns:p14="http://schemas.microsoft.com/office/powerpoint/2010/main" val="1942351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3809" y="89544"/>
            <a:ext cx="8536115" cy="1021596"/>
          </a:xfrm>
        </p:spPr>
        <p:txBody>
          <a:bodyPr>
            <a:normAutofit fontScale="90000"/>
          </a:bodyPr>
          <a:lstStyle/>
          <a:p>
            <a:pPr algn="l">
              <a:lnSpc>
                <a:spcPct val="100000"/>
              </a:lnSpc>
            </a:pPr>
            <a:r>
              <a:rPr lang="en-US" sz="3200" dirty="0">
                <a:latin typeface="Garamond" panose="02020404030301010803" pitchFamily="18" charset="0"/>
                <a:ea typeface="Verdana" panose="020B0604030504040204" pitchFamily="34" charset="0"/>
                <a:cs typeface="Verdana" panose="020B0604030504040204" pitchFamily="34" charset="0"/>
              </a:rPr>
              <a:t>Other Available Grants, Special Initiatives &amp; Scholarships</a:t>
            </a:r>
          </a:p>
        </p:txBody>
      </p:sp>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r>
              <a:rPr lang="en-US" sz="1400" dirty="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pic>
        <p:nvPicPr>
          <p:cNvPr id="14" name="Picture 13">
            <a:extLst>
              <a:ext uri="{FF2B5EF4-FFF2-40B4-BE49-F238E27FC236}">
                <a16:creationId xmlns:a16="http://schemas.microsoft.com/office/drawing/2014/main" id="{B9AF266E-DFAB-C940-9F23-8B346DFB97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13250" y="427998"/>
            <a:ext cx="1492250" cy="344689"/>
          </a:xfrm>
          <a:prstGeom prst="rect">
            <a:avLst/>
          </a:prstGeom>
        </p:spPr>
      </p:pic>
      <p:sp>
        <p:nvSpPr>
          <p:cNvPr id="18" name="TextBox 17">
            <a:extLst>
              <a:ext uri="{FF2B5EF4-FFF2-40B4-BE49-F238E27FC236}">
                <a16:creationId xmlns:a16="http://schemas.microsoft.com/office/drawing/2014/main" id="{ED869F68-908A-4058-BDB3-9F25B9D55074}"/>
              </a:ext>
            </a:extLst>
          </p:cNvPr>
          <p:cNvSpPr txBox="1"/>
          <p:nvPr/>
        </p:nvSpPr>
        <p:spPr>
          <a:xfrm>
            <a:off x="743809" y="1319176"/>
            <a:ext cx="11061691" cy="5355312"/>
          </a:xfrm>
          <a:prstGeom prst="rect">
            <a:avLst/>
          </a:prstGeom>
          <a:noFill/>
        </p:spPr>
        <p:txBody>
          <a:bodyPr wrap="square" lIns="91440" tIns="45720" rIns="91440" bIns="45720" anchor="t">
            <a:spAutoFit/>
          </a:bodyPr>
          <a:lstStyle/>
          <a:p>
            <a:r>
              <a:rPr lang="en-US" b="1" i="0" dirty="0">
                <a:solidFill>
                  <a:schemeClr val="tx1">
                    <a:lumMod val="65000"/>
                    <a:lumOff val="35000"/>
                  </a:schemeClr>
                </a:solidFill>
                <a:effectLst/>
                <a:latin typeface="Garamond"/>
              </a:rPr>
              <a:t>The Henrietta Tower Wurts Memorial </a:t>
            </a:r>
            <a:r>
              <a:rPr lang="en-US" b="0" i="0" dirty="0">
                <a:solidFill>
                  <a:schemeClr val="tx1">
                    <a:lumMod val="65000"/>
                    <a:lumOff val="35000"/>
                  </a:schemeClr>
                </a:solidFill>
                <a:effectLst/>
                <a:latin typeface="Garamond"/>
              </a:rPr>
              <a:t>-</a:t>
            </a:r>
            <a:r>
              <a:rPr lang="en-US" dirty="0">
                <a:solidFill>
                  <a:schemeClr val="tx1">
                    <a:lumMod val="65000"/>
                    <a:lumOff val="35000"/>
                  </a:schemeClr>
                </a:solidFill>
                <a:latin typeface="Garamond"/>
              </a:rPr>
              <a:t>  </a:t>
            </a:r>
            <a:endParaRPr lang="en-US" b="0" i="0" dirty="0">
              <a:solidFill>
                <a:schemeClr val="tx1">
                  <a:lumMod val="65000"/>
                  <a:lumOff val="35000"/>
                </a:schemeClr>
              </a:solidFill>
              <a:effectLst/>
              <a:latin typeface="Garamond" panose="02020404030301010803" pitchFamily="18" charset="0"/>
            </a:endParaRPr>
          </a:p>
          <a:p>
            <a:pPr algn="l"/>
            <a:r>
              <a:rPr lang="en-US" dirty="0">
                <a:solidFill>
                  <a:schemeClr val="tx1">
                    <a:lumMod val="65000"/>
                    <a:lumOff val="35000"/>
                  </a:schemeClr>
                </a:solidFill>
                <a:latin typeface="Garamond"/>
              </a:rPr>
              <a:t>A</a:t>
            </a:r>
            <a:r>
              <a:rPr lang="en-US" b="0" i="0" dirty="0">
                <a:solidFill>
                  <a:schemeClr val="tx1">
                    <a:lumMod val="65000"/>
                    <a:lumOff val="35000"/>
                  </a:schemeClr>
                </a:solidFill>
                <a:effectLst/>
                <a:latin typeface="Garamond"/>
              </a:rPr>
              <a:t> charitable foundation formed to carry out the wishes of Henrietta Tower Wurts, who passed away in 1933. Supports nonprofits serving children and youth and/or the elderly in the City of Philadelphia. </a:t>
            </a:r>
            <a:r>
              <a:rPr lang="en-US" b="0" i="0" dirty="0">
                <a:solidFill>
                  <a:srgbClr val="0070C0"/>
                </a:solidFill>
                <a:effectLst/>
                <a:latin typeface="Garamond"/>
                <a:hlinkClick r:id="rId4">
                  <a:extLst>
                    <a:ext uri="{A12FA001-AC4F-418D-AE19-62706E023703}">
                      <ahyp:hlinkClr xmlns:ahyp="http://schemas.microsoft.com/office/drawing/2018/hyperlinkcolor" val="tx"/>
                    </a:ext>
                  </a:extLst>
                </a:hlinkClick>
              </a:rPr>
              <a:t>WEBPAGE</a:t>
            </a:r>
            <a:endParaRPr lang="en-US" b="0" i="0" dirty="0">
              <a:solidFill>
                <a:srgbClr val="0070C0"/>
              </a:solidFill>
              <a:effectLst/>
              <a:latin typeface="Garamond"/>
            </a:endParaRPr>
          </a:p>
          <a:p>
            <a:pPr algn="l"/>
            <a:endParaRPr lang="en-US" dirty="0">
              <a:solidFill>
                <a:schemeClr val="tx1">
                  <a:lumMod val="65000"/>
                  <a:lumOff val="35000"/>
                </a:schemeClr>
              </a:solidFill>
              <a:latin typeface="Garamond" panose="02020404030301010803" pitchFamily="18" charset="0"/>
            </a:endParaRPr>
          </a:p>
          <a:p>
            <a:pPr algn="l"/>
            <a:r>
              <a:rPr lang="en-US" b="1" i="0" dirty="0">
                <a:solidFill>
                  <a:schemeClr val="tx1">
                    <a:lumMod val="65000"/>
                    <a:lumOff val="35000"/>
                  </a:schemeClr>
                </a:solidFill>
                <a:effectLst/>
                <a:latin typeface="Garamond" panose="02020404030301010803" pitchFamily="18" charset="0"/>
              </a:rPr>
              <a:t>The Edna W. Andrade Fund </a:t>
            </a:r>
          </a:p>
          <a:p>
            <a:pPr algn="l"/>
            <a:r>
              <a:rPr lang="en-US" b="0" i="0" dirty="0">
                <a:solidFill>
                  <a:schemeClr val="tx1">
                    <a:lumMod val="65000"/>
                    <a:lumOff val="35000"/>
                  </a:schemeClr>
                </a:solidFill>
                <a:effectLst/>
                <a:latin typeface="Garamond" panose="02020404030301010803" pitchFamily="18" charset="0"/>
              </a:rPr>
              <a:t>A Donor Advised Fund of the Philadelphia Foundation, supports grants for local or national museums or nonprofit art organizations to benefit visual fine artists from Greater Philadelphia. </a:t>
            </a:r>
            <a:r>
              <a:rPr lang="en-US" b="0" i="0" dirty="0">
                <a:solidFill>
                  <a:schemeClr val="tx1">
                    <a:lumMod val="65000"/>
                    <a:lumOff val="35000"/>
                  </a:schemeClr>
                </a:solidFill>
                <a:effectLst/>
                <a:latin typeface="Garamond" panose="02020404030301010803" pitchFamily="18" charset="0"/>
                <a:hlinkClick r:id="rId5"/>
              </a:rPr>
              <a:t>WEBPAGE</a:t>
            </a:r>
            <a:endParaRPr lang="en-US" b="0" i="0" dirty="0">
              <a:solidFill>
                <a:schemeClr val="tx1">
                  <a:lumMod val="65000"/>
                  <a:lumOff val="35000"/>
                </a:schemeClr>
              </a:solidFill>
              <a:effectLst/>
              <a:latin typeface="Garamond" panose="02020404030301010803" pitchFamily="18" charset="0"/>
            </a:endParaRPr>
          </a:p>
          <a:p>
            <a:pPr algn="l"/>
            <a:endParaRPr lang="en-US" dirty="0">
              <a:solidFill>
                <a:schemeClr val="tx1">
                  <a:lumMod val="65000"/>
                  <a:lumOff val="35000"/>
                </a:schemeClr>
              </a:solidFill>
              <a:latin typeface="Garamond" panose="02020404030301010803" pitchFamily="18" charset="0"/>
            </a:endParaRPr>
          </a:p>
          <a:p>
            <a:pPr algn="l"/>
            <a:r>
              <a:rPr lang="en-US" b="1" dirty="0">
                <a:solidFill>
                  <a:schemeClr val="tx1">
                    <a:lumMod val="65000"/>
                    <a:lumOff val="35000"/>
                  </a:schemeClr>
                </a:solidFill>
                <a:latin typeface="Garamond"/>
              </a:rPr>
              <a:t>Forman Family Fund</a:t>
            </a:r>
            <a:endParaRPr lang="en-US" sz="2000" b="1" dirty="0">
              <a:solidFill>
                <a:schemeClr val="tx1">
                  <a:lumMod val="65000"/>
                  <a:lumOff val="35000"/>
                </a:schemeClr>
              </a:solidFill>
              <a:latin typeface="Garamond"/>
              <a:cs typeface="Times New Roman" panose="02020603050405020304" pitchFamily="18" charset="0"/>
            </a:endParaRPr>
          </a:p>
          <a:p>
            <a:pPr algn="l"/>
            <a:r>
              <a:rPr lang="en-US" sz="2000" b="0" i="0" dirty="0">
                <a:solidFill>
                  <a:schemeClr val="tx1">
                    <a:lumMod val="65000"/>
                    <a:lumOff val="35000"/>
                  </a:schemeClr>
                </a:solidFill>
                <a:effectLst/>
                <a:latin typeface="Garamond" panose="02020404030301010803" pitchFamily="18" charset="0"/>
              </a:rPr>
              <a:t>Supports Greater Philadelphia nonprofits serving young people aged 11 to 18 offering in-school or out-of-school-time programs that address one of the following areas: Photography, Architectural Drawing and Architecture, Written Arts. </a:t>
            </a:r>
            <a:r>
              <a:rPr lang="en-US" sz="2000" b="0" i="0" dirty="0">
                <a:solidFill>
                  <a:schemeClr val="tx1">
                    <a:lumMod val="65000"/>
                    <a:lumOff val="35000"/>
                  </a:schemeClr>
                </a:solidFill>
                <a:effectLst/>
                <a:latin typeface="Garamond" panose="02020404030301010803" pitchFamily="18" charset="0"/>
                <a:hlinkClick r:id="rId6"/>
              </a:rPr>
              <a:t>WEBPAGE</a:t>
            </a:r>
            <a:endParaRPr lang="en-US" sz="2000" b="0" i="0" dirty="0">
              <a:solidFill>
                <a:schemeClr val="tx1">
                  <a:lumMod val="65000"/>
                  <a:lumOff val="35000"/>
                </a:schemeClr>
              </a:solidFill>
              <a:effectLst/>
              <a:latin typeface="Garamond" panose="02020404030301010803" pitchFamily="18" charset="0"/>
            </a:endParaRPr>
          </a:p>
          <a:p>
            <a:endParaRPr lang="en-US" sz="2000" dirty="0">
              <a:solidFill>
                <a:schemeClr val="tx1">
                  <a:lumMod val="65000"/>
                  <a:lumOff val="35000"/>
                </a:schemeClr>
              </a:solidFill>
              <a:latin typeface="Garamond" panose="02020404030301010803" pitchFamily="18" charset="0"/>
              <a:cs typeface="Times New Roman" panose="02020603050405020304" pitchFamily="18" charset="0"/>
            </a:endParaRPr>
          </a:p>
          <a:p>
            <a:r>
              <a:rPr lang="en-US" b="1" i="0" dirty="0">
                <a:solidFill>
                  <a:schemeClr val="tx1">
                    <a:lumMod val="65000"/>
                    <a:lumOff val="35000"/>
                  </a:schemeClr>
                </a:solidFill>
                <a:effectLst/>
                <a:latin typeface="Garamond" panose="02020404030301010803" pitchFamily="18" charset="0"/>
              </a:rPr>
              <a:t>GSK IMPACT Awards for Greater Philadelphia </a:t>
            </a:r>
          </a:p>
          <a:p>
            <a:r>
              <a:rPr lang="en-US" sz="2000" dirty="0">
                <a:solidFill>
                  <a:schemeClr val="tx1">
                    <a:lumMod val="65000"/>
                    <a:lumOff val="35000"/>
                  </a:schemeClr>
                </a:solidFill>
                <a:latin typeface="Garamond" panose="02020404030301010803" pitchFamily="18" charset="0"/>
              </a:rPr>
              <a:t>A</a:t>
            </a:r>
            <a:r>
              <a:rPr lang="en-US" sz="2000" b="0" i="0" dirty="0">
                <a:solidFill>
                  <a:schemeClr val="tx1">
                    <a:lumMod val="65000"/>
                    <a:lumOff val="35000"/>
                  </a:schemeClr>
                </a:solidFill>
                <a:effectLst/>
                <a:latin typeface="Garamond" panose="02020404030301010803" pitchFamily="18" charset="0"/>
              </a:rPr>
              <a:t>nnually honors up to ten local nonprofit organizations with $40,000 each in recognition of their exceptional achievements, overall excellence and best practices in contributing to a healthier Greater Philadelphia Region. </a:t>
            </a:r>
            <a:r>
              <a:rPr lang="en-US" sz="2000" b="0" i="0" dirty="0">
                <a:solidFill>
                  <a:schemeClr val="tx1">
                    <a:lumMod val="65000"/>
                    <a:lumOff val="35000"/>
                  </a:schemeClr>
                </a:solidFill>
                <a:effectLst/>
                <a:latin typeface="Garamond" panose="02020404030301010803" pitchFamily="18" charset="0"/>
                <a:hlinkClick r:id="rId7"/>
              </a:rPr>
              <a:t>WEBPAGE</a:t>
            </a:r>
            <a:endParaRPr lang="en-US" sz="2000" dirty="0">
              <a:solidFill>
                <a:schemeClr val="tx1">
                  <a:lumMod val="65000"/>
                  <a:lumOff val="35000"/>
                </a:schemeClr>
              </a:solidFill>
              <a:latin typeface="Garamond" panose="02020404030301010803" pitchFamily="18" charset="0"/>
              <a:cs typeface="Times New Roman" panose="02020603050405020304" pitchFamily="18" charset="0"/>
            </a:endParaRPr>
          </a:p>
          <a:p>
            <a:endParaRPr lang="en-US" sz="2000" dirty="0">
              <a:solidFill>
                <a:schemeClr val="tx1">
                  <a:lumMod val="65000"/>
                  <a:lumOff val="35000"/>
                </a:schemeClr>
              </a:solidFill>
              <a:latin typeface="Garamond" panose="02020404030301010803" pitchFamily="18" charset="0"/>
            </a:endParaRPr>
          </a:p>
        </p:txBody>
      </p:sp>
    </p:spTree>
    <p:extLst>
      <p:ext uri="{BB962C8B-B14F-4D97-AF65-F5344CB8AC3E}">
        <p14:creationId xmlns:p14="http://schemas.microsoft.com/office/powerpoint/2010/main" val="546423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3809" y="89544"/>
            <a:ext cx="8536115" cy="1021596"/>
          </a:xfrm>
        </p:spPr>
        <p:txBody>
          <a:bodyPr>
            <a:normAutofit fontScale="90000"/>
          </a:bodyPr>
          <a:lstStyle/>
          <a:p>
            <a:pPr algn="l">
              <a:lnSpc>
                <a:spcPct val="100000"/>
              </a:lnSpc>
            </a:pPr>
            <a:r>
              <a:rPr lang="en-US" sz="3200" dirty="0">
                <a:latin typeface="Garamond" panose="02020404030301010803" pitchFamily="18" charset="0"/>
                <a:ea typeface="Verdana" panose="020B0604030504040204" pitchFamily="34" charset="0"/>
                <a:cs typeface="Verdana" panose="020B0604030504040204" pitchFamily="34" charset="0"/>
              </a:rPr>
              <a:t>Other Available Grants, Special Initiatives &amp; Scholarships</a:t>
            </a:r>
          </a:p>
        </p:txBody>
      </p:sp>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r>
              <a:rPr lang="en-US" sz="1400" dirty="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pic>
        <p:nvPicPr>
          <p:cNvPr id="14" name="Picture 13">
            <a:extLst>
              <a:ext uri="{FF2B5EF4-FFF2-40B4-BE49-F238E27FC236}">
                <a16:creationId xmlns:a16="http://schemas.microsoft.com/office/drawing/2014/main" id="{B9AF266E-DFAB-C940-9F23-8B346DFB97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13250" y="427998"/>
            <a:ext cx="1492250" cy="344689"/>
          </a:xfrm>
          <a:prstGeom prst="rect">
            <a:avLst/>
          </a:prstGeom>
        </p:spPr>
      </p:pic>
      <p:sp>
        <p:nvSpPr>
          <p:cNvPr id="18" name="TextBox 17">
            <a:extLst>
              <a:ext uri="{FF2B5EF4-FFF2-40B4-BE49-F238E27FC236}">
                <a16:creationId xmlns:a16="http://schemas.microsoft.com/office/drawing/2014/main" id="{ED869F68-908A-4058-BDB3-9F25B9D55074}"/>
              </a:ext>
            </a:extLst>
          </p:cNvPr>
          <p:cNvSpPr txBox="1"/>
          <p:nvPr/>
        </p:nvSpPr>
        <p:spPr>
          <a:xfrm>
            <a:off x="850341" y="1413063"/>
            <a:ext cx="10806039" cy="4401205"/>
          </a:xfrm>
          <a:prstGeom prst="rect">
            <a:avLst/>
          </a:prstGeom>
          <a:noFill/>
        </p:spPr>
        <p:txBody>
          <a:bodyPr wrap="square">
            <a:spAutoFit/>
          </a:bodyPr>
          <a:lstStyle/>
          <a:p>
            <a:pPr algn="l"/>
            <a:endParaRPr lang="en-US" sz="2000" dirty="0">
              <a:solidFill>
                <a:schemeClr val="tx1">
                  <a:lumMod val="65000"/>
                  <a:lumOff val="35000"/>
                </a:schemeClr>
              </a:solidFill>
              <a:latin typeface="Garamond" panose="02020404030301010803" pitchFamily="18" charset="0"/>
            </a:endParaRPr>
          </a:p>
          <a:p>
            <a:pPr algn="l"/>
            <a:r>
              <a:rPr lang="en-US" sz="2000" b="1" i="0" dirty="0">
                <a:solidFill>
                  <a:schemeClr val="tx1">
                    <a:lumMod val="65000"/>
                    <a:lumOff val="35000"/>
                  </a:schemeClr>
                </a:solidFill>
                <a:effectLst/>
                <a:latin typeface="Garamond" panose="02020404030301010803" pitchFamily="18" charset="0"/>
              </a:rPr>
              <a:t>Brook J. </a:t>
            </a:r>
            <a:r>
              <a:rPr lang="en-US" sz="2000" b="1" i="0" dirty="0" err="1">
                <a:solidFill>
                  <a:schemeClr val="tx1">
                    <a:lumMod val="65000"/>
                    <a:lumOff val="35000"/>
                  </a:schemeClr>
                </a:solidFill>
                <a:effectLst/>
                <a:latin typeface="Garamond" panose="02020404030301010803" pitchFamily="18" charset="0"/>
              </a:rPr>
              <a:t>Lenfest</a:t>
            </a:r>
            <a:r>
              <a:rPr lang="en-US" sz="2000" b="1" i="0" dirty="0">
                <a:solidFill>
                  <a:schemeClr val="tx1">
                    <a:lumMod val="65000"/>
                    <a:lumOff val="35000"/>
                  </a:schemeClr>
                </a:solidFill>
                <a:effectLst/>
                <a:latin typeface="Garamond" panose="02020404030301010803" pitchFamily="18" charset="0"/>
              </a:rPr>
              <a:t> Foundation Grants</a:t>
            </a:r>
          </a:p>
          <a:p>
            <a:pPr algn="l"/>
            <a:r>
              <a:rPr lang="en-US" sz="2000" i="0" dirty="0">
                <a:solidFill>
                  <a:schemeClr val="tx1">
                    <a:lumMod val="65000"/>
                    <a:lumOff val="35000"/>
                  </a:schemeClr>
                </a:solidFill>
                <a:effectLst/>
                <a:latin typeface="Garamond" panose="02020404030301010803" pitchFamily="18" charset="0"/>
              </a:rPr>
              <a:t>A charitable foundation established by Brook J. </a:t>
            </a:r>
            <a:r>
              <a:rPr lang="en-US" sz="2000" i="0" dirty="0" err="1">
                <a:solidFill>
                  <a:schemeClr val="tx1">
                    <a:lumMod val="65000"/>
                    <a:lumOff val="35000"/>
                  </a:schemeClr>
                </a:solidFill>
                <a:effectLst/>
                <a:latin typeface="Garamond" panose="02020404030301010803" pitchFamily="18" charset="0"/>
              </a:rPr>
              <a:t>Lenfest</a:t>
            </a:r>
            <a:r>
              <a:rPr lang="en-US" sz="2000" i="0" dirty="0">
                <a:solidFill>
                  <a:schemeClr val="tx1">
                    <a:lumMod val="65000"/>
                    <a:lumOff val="35000"/>
                  </a:schemeClr>
                </a:solidFill>
                <a:effectLst/>
                <a:latin typeface="Garamond" panose="02020404030301010803" pitchFamily="18" charset="0"/>
              </a:rPr>
              <a:t> in 2000.  </a:t>
            </a:r>
            <a:r>
              <a:rPr lang="en-US" sz="2000" dirty="0">
                <a:solidFill>
                  <a:schemeClr val="tx1">
                    <a:lumMod val="65000"/>
                    <a:lumOff val="35000"/>
                  </a:schemeClr>
                </a:solidFill>
                <a:latin typeface="Garamond" panose="02020404030301010803" pitchFamily="18" charset="0"/>
              </a:rPr>
              <a:t>For </a:t>
            </a:r>
            <a:r>
              <a:rPr lang="en-US" sz="2000" i="0" dirty="0">
                <a:solidFill>
                  <a:schemeClr val="tx1">
                    <a:lumMod val="65000"/>
                    <a:lumOff val="35000"/>
                  </a:schemeClr>
                </a:solidFill>
                <a:effectLst/>
                <a:latin typeface="Garamond" panose="02020404030301010803" pitchFamily="18" charset="0"/>
              </a:rPr>
              <a:t>programs operating in the Greater Philadelphia region, with an emphasis on Philadelphia. Priority funding to education and job training programs that successfully prepare participants to earn at least a lower middle-class, family sustaining income over the course of their working lifetimes. </a:t>
            </a:r>
            <a:r>
              <a:rPr lang="en-US" sz="2000" dirty="0">
                <a:solidFill>
                  <a:schemeClr val="tx1">
                    <a:lumMod val="65000"/>
                    <a:lumOff val="35000"/>
                  </a:schemeClr>
                </a:solidFill>
                <a:latin typeface="Garamond" panose="02020404030301010803" pitchFamily="18" charset="0"/>
                <a:hlinkClick r:id="rId4"/>
              </a:rPr>
              <a:t>WEBPAGE</a:t>
            </a:r>
            <a:endParaRPr lang="en-US" sz="2000" dirty="0">
              <a:solidFill>
                <a:schemeClr val="tx1">
                  <a:lumMod val="65000"/>
                  <a:lumOff val="35000"/>
                </a:schemeClr>
              </a:solidFill>
              <a:latin typeface="Garamond" panose="02020404030301010803" pitchFamily="18" charset="0"/>
            </a:endParaRPr>
          </a:p>
          <a:p>
            <a:pPr algn="l"/>
            <a:endParaRPr lang="en-US" sz="2000" i="0" dirty="0">
              <a:solidFill>
                <a:schemeClr val="tx1">
                  <a:lumMod val="65000"/>
                  <a:lumOff val="35000"/>
                </a:schemeClr>
              </a:solidFill>
              <a:effectLst/>
              <a:latin typeface="Garamond" panose="02020404030301010803" pitchFamily="18" charset="0"/>
            </a:endParaRPr>
          </a:p>
          <a:p>
            <a:pPr algn="l"/>
            <a:r>
              <a:rPr lang="en-US" sz="2000" b="1" dirty="0">
                <a:solidFill>
                  <a:schemeClr val="tx1">
                    <a:lumMod val="75000"/>
                    <a:lumOff val="25000"/>
                  </a:schemeClr>
                </a:solidFill>
                <a:latin typeface="Garamond" panose="02020404030301010803" pitchFamily="18" charset="0"/>
              </a:rPr>
              <a:t>Scholarships</a:t>
            </a:r>
          </a:p>
          <a:p>
            <a:pPr algn="l"/>
            <a:r>
              <a:rPr lang="en-US" sz="2000" b="0" i="0" dirty="0">
                <a:solidFill>
                  <a:schemeClr val="tx1">
                    <a:lumMod val="75000"/>
                    <a:lumOff val="25000"/>
                  </a:schemeClr>
                </a:solidFill>
                <a:effectLst/>
                <a:latin typeface="Garamond" panose="02020404030301010803" pitchFamily="18" charset="0"/>
              </a:rPr>
              <a:t>Funds established by generous individuals, families, businesses and organizations to ensure that local students can pursue their educational dreams. </a:t>
            </a:r>
            <a:r>
              <a:rPr lang="en-US" sz="2000" b="0" i="0" dirty="0">
                <a:solidFill>
                  <a:schemeClr val="tx1">
                    <a:lumMod val="75000"/>
                    <a:lumOff val="25000"/>
                  </a:schemeClr>
                </a:solidFill>
                <a:effectLst/>
                <a:latin typeface="Garamond" panose="02020404030301010803" pitchFamily="18" charset="0"/>
                <a:hlinkClick r:id="rId5"/>
              </a:rPr>
              <a:t>WEBPAGE</a:t>
            </a:r>
            <a:endParaRPr lang="en-US" sz="2000" i="0" dirty="0">
              <a:solidFill>
                <a:schemeClr val="tx1">
                  <a:lumMod val="75000"/>
                  <a:lumOff val="25000"/>
                </a:schemeClr>
              </a:solidFill>
              <a:effectLst/>
              <a:latin typeface="Garamond" panose="02020404030301010803" pitchFamily="18" charset="0"/>
            </a:endParaRPr>
          </a:p>
          <a:p>
            <a:pPr algn="l"/>
            <a:endParaRPr lang="en-US" sz="2000" dirty="0">
              <a:solidFill>
                <a:schemeClr val="tx1">
                  <a:lumMod val="65000"/>
                  <a:lumOff val="35000"/>
                </a:schemeClr>
              </a:solidFill>
              <a:latin typeface="Garamond" panose="02020404030301010803" pitchFamily="18" charset="0"/>
            </a:endParaRPr>
          </a:p>
          <a:p>
            <a:pPr algn="l"/>
            <a:endParaRPr lang="en-US" sz="2000" dirty="0">
              <a:solidFill>
                <a:schemeClr val="tx1">
                  <a:lumMod val="65000"/>
                  <a:lumOff val="35000"/>
                </a:schemeClr>
              </a:solidFill>
              <a:latin typeface="Garamond" panose="02020404030301010803" pitchFamily="18" charset="0"/>
            </a:endParaRPr>
          </a:p>
          <a:p>
            <a:endParaRPr lang="en-US" sz="2000" dirty="0">
              <a:solidFill>
                <a:schemeClr val="tx1">
                  <a:lumMod val="65000"/>
                  <a:lumOff val="35000"/>
                </a:schemeClr>
              </a:solidFill>
              <a:latin typeface="Garamond" panose="02020404030301010803" pitchFamily="18" charset="0"/>
              <a:cs typeface="Times New Roman" panose="02020603050405020304" pitchFamily="18" charset="0"/>
            </a:endParaRPr>
          </a:p>
          <a:p>
            <a:endParaRPr lang="en-US" sz="2000" dirty="0">
              <a:solidFill>
                <a:schemeClr val="tx1">
                  <a:lumMod val="65000"/>
                  <a:lumOff val="35000"/>
                </a:schemeClr>
              </a:solidFill>
              <a:latin typeface="Garamond" panose="02020404030301010803" pitchFamily="18" charset="0"/>
            </a:endParaRPr>
          </a:p>
        </p:txBody>
      </p:sp>
    </p:spTree>
    <p:extLst>
      <p:ext uri="{BB962C8B-B14F-4D97-AF65-F5344CB8AC3E}">
        <p14:creationId xmlns:p14="http://schemas.microsoft.com/office/powerpoint/2010/main" val="3532753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C756D-5021-4BD9-8993-0917DA8353EE}"/>
              </a:ext>
            </a:extLst>
          </p:cNvPr>
          <p:cNvSpPr>
            <a:spLocks noGrp="1"/>
          </p:cNvSpPr>
          <p:nvPr>
            <p:ph type="title"/>
          </p:nvPr>
        </p:nvSpPr>
        <p:spPr/>
        <p:txBody>
          <a:bodyPr/>
          <a:lstStyle/>
          <a:p>
            <a:r>
              <a:rPr lang="en-US" dirty="0">
                <a:latin typeface="Garamond" panose="02020404030301010803" pitchFamily="18" charset="0"/>
              </a:rPr>
              <a:t>Key Skills Hub</a:t>
            </a:r>
          </a:p>
        </p:txBody>
      </p:sp>
      <p:sp>
        <p:nvSpPr>
          <p:cNvPr id="3" name="Content Placeholder 2">
            <a:extLst>
              <a:ext uri="{FF2B5EF4-FFF2-40B4-BE49-F238E27FC236}">
                <a16:creationId xmlns:a16="http://schemas.microsoft.com/office/drawing/2014/main" id="{725958C8-406E-4ECD-A061-71AF51173D16}"/>
              </a:ext>
            </a:extLst>
          </p:cNvPr>
          <p:cNvSpPr>
            <a:spLocks noGrp="1"/>
          </p:cNvSpPr>
          <p:nvPr>
            <p:ph idx="1"/>
          </p:nvPr>
        </p:nvSpPr>
        <p:spPr>
          <a:xfrm>
            <a:off x="1026826" y="1560629"/>
            <a:ext cx="10625596" cy="4351338"/>
          </a:xfrm>
        </p:spPr>
        <p:txBody>
          <a:bodyPr>
            <a:normAutofit/>
          </a:bodyPr>
          <a:lstStyle/>
          <a:p>
            <a:r>
              <a:rPr lang="en-US" sz="2800" b="0" i="0" dirty="0">
                <a:solidFill>
                  <a:schemeClr val="tx1">
                    <a:lumMod val="65000"/>
                    <a:lumOff val="35000"/>
                  </a:schemeClr>
                </a:solidFill>
                <a:effectLst/>
                <a:latin typeface="Garamond" panose="02020404030301010803" pitchFamily="18" charset="0"/>
              </a:rPr>
              <a:t>The </a:t>
            </a:r>
            <a:r>
              <a:rPr lang="en-US" sz="2800" b="1" i="0" dirty="0">
                <a:solidFill>
                  <a:schemeClr val="tx1">
                    <a:lumMod val="65000"/>
                    <a:lumOff val="35000"/>
                  </a:schemeClr>
                </a:solidFill>
                <a:effectLst/>
                <a:latin typeface="Garamond" panose="02020404030301010803" pitchFamily="18" charset="0"/>
              </a:rPr>
              <a:t>Key Skills Hub </a:t>
            </a:r>
            <a:r>
              <a:rPr lang="en-US" sz="2800" b="0" i="0" dirty="0">
                <a:solidFill>
                  <a:schemeClr val="tx1">
                    <a:lumMod val="65000"/>
                    <a:lumOff val="35000"/>
                  </a:schemeClr>
                </a:solidFill>
                <a:effectLst/>
                <a:latin typeface="Garamond" panose="02020404030301010803" pitchFamily="18" charset="0"/>
              </a:rPr>
              <a:t>is a marketplace for volunteerism where the community and the corporate sector of Philadelphia meet to work towards improving the quality of life of our neighborhoods, our city and beyond.</a:t>
            </a:r>
          </a:p>
          <a:p>
            <a:endParaRPr lang="en-US" sz="2800" dirty="0">
              <a:solidFill>
                <a:schemeClr val="tx1">
                  <a:lumMod val="65000"/>
                  <a:lumOff val="35000"/>
                </a:schemeClr>
              </a:solidFill>
              <a:latin typeface="Garamond" panose="02020404030301010803" pitchFamily="18" charset="0"/>
            </a:endParaRPr>
          </a:p>
          <a:p>
            <a:pPr>
              <a:lnSpc>
                <a:spcPct val="100000"/>
              </a:lnSpc>
            </a:pPr>
            <a:r>
              <a:rPr lang="en-US" sz="2800" dirty="0">
                <a:effectLst/>
                <a:latin typeface="Garamond" panose="02020404030301010803" pitchFamily="18" charset="0"/>
                <a:ea typeface="Calibri" panose="020F0502020204030204" pitchFamily="34" charset="0"/>
                <a:cs typeface="Times New Roman" panose="02020603050405020304" pitchFamily="18" charset="0"/>
              </a:rPr>
              <a:t>Greater Philadelphia nonprofits can sign up for free support from a broad range of skills-based volunteer professionals. </a:t>
            </a:r>
            <a:r>
              <a:rPr lang="en-US" sz="2800" dirty="0">
                <a:effectLst/>
                <a:latin typeface="Garamond" panose="02020404030301010803" pitchFamily="18" charset="0"/>
                <a:ea typeface="Calibri" panose="020F0502020204030204" pitchFamily="34" charset="0"/>
                <a:cs typeface="Times New Roman" panose="02020603050405020304" pitchFamily="18" charset="0"/>
                <a:hlinkClick r:id="rId3"/>
              </a:rPr>
              <a:t>Key Skills Hub Webpage</a:t>
            </a:r>
            <a:endParaRPr lang="en-US" sz="2800" dirty="0">
              <a:effectLst/>
              <a:latin typeface="Garamond" panose="02020404030301010803" pitchFamily="18" charset="0"/>
              <a:ea typeface="Calibri" panose="020F0502020204030204" pitchFamily="34" charset="0"/>
              <a:cs typeface="Times New Roman" panose="02020603050405020304" pitchFamily="18" charset="0"/>
            </a:endParaRPr>
          </a:p>
          <a:p>
            <a:pPr>
              <a:lnSpc>
                <a:spcPct val="100000"/>
              </a:lnSpc>
            </a:pPr>
            <a:endParaRPr lang="en-US" sz="2800" dirty="0">
              <a:latin typeface="Garamond" panose="02020404030301010803" pitchFamily="18" charset="0"/>
              <a:cs typeface="Times New Roman" panose="02020603050405020304" pitchFamily="18" charset="0"/>
            </a:endParaRPr>
          </a:p>
          <a:p>
            <a:pPr>
              <a:lnSpc>
                <a:spcPct val="100000"/>
              </a:lnSpc>
            </a:pPr>
            <a:endParaRPr lang="en-US" sz="2800" dirty="0">
              <a:latin typeface="Garamond" panose="02020404030301010803" pitchFamily="18" charset="0"/>
            </a:endParaRPr>
          </a:p>
        </p:txBody>
      </p:sp>
    </p:spTree>
    <p:extLst>
      <p:ext uri="{BB962C8B-B14F-4D97-AF65-F5344CB8AC3E}">
        <p14:creationId xmlns:p14="http://schemas.microsoft.com/office/powerpoint/2010/main" val="2168507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2721" y="2583402"/>
            <a:ext cx="7831112" cy="1021596"/>
          </a:xfrm>
        </p:spPr>
        <p:txBody>
          <a:bodyPr>
            <a:normAutofit/>
          </a:bodyPr>
          <a:lstStyle/>
          <a:p>
            <a:pPr algn="ctr">
              <a:lnSpc>
                <a:spcPct val="100000"/>
              </a:lnSpc>
            </a:pPr>
            <a:r>
              <a:rPr lang="en-US" sz="5400" dirty="0">
                <a:latin typeface="Verdana" panose="020B0604030504040204" pitchFamily="34" charset="0"/>
                <a:ea typeface="Verdana" panose="020B0604030504040204" pitchFamily="34" charset="0"/>
                <a:cs typeface="Verdana" panose="020B0604030504040204" pitchFamily="34" charset="0"/>
              </a:rPr>
              <a:t>Q&amp;A</a:t>
            </a:r>
          </a:p>
        </p:txBody>
      </p:sp>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r>
              <a:rPr lang="en-US" sz="1400" dirty="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pic>
        <p:nvPicPr>
          <p:cNvPr id="14" name="Picture 13">
            <a:extLst>
              <a:ext uri="{FF2B5EF4-FFF2-40B4-BE49-F238E27FC236}">
                <a16:creationId xmlns:a16="http://schemas.microsoft.com/office/drawing/2014/main" id="{B9AF266E-DFAB-C940-9F23-8B346DFB97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13250" y="427998"/>
            <a:ext cx="1492250" cy="344689"/>
          </a:xfrm>
          <a:prstGeom prst="rect">
            <a:avLst/>
          </a:prstGeom>
        </p:spPr>
      </p:pic>
    </p:spTree>
    <p:extLst>
      <p:ext uri="{BB962C8B-B14F-4D97-AF65-F5344CB8AC3E}">
        <p14:creationId xmlns:p14="http://schemas.microsoft.com/office/powerpoint/2010/main" val="4238206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8522" y="0"/>
            <a:ext cx="7831112" cy="1021596"/>
          </a:xfrm>
        </p:spPr>
        <p:txBody>
          <a:bodyPr>
            <a:normAutofit/>
          </a:bodyPr>
          <a:lstStyle/>
          <a:p>
            <a:pPr algn="l">
              <a:lnSpc>
                <a:spcPct val="100000"/>
              </a:lnSpc>
            </a:pPr>
            <a:r>
              <a:rPr lang="en-US" sz="3200" dirty="0">
                <a:latin typeface="Verdana" panose="020B0604030504040204" pitchFamily="34" charset="0"/>
                <a:ea typeface="Verdana" panose="020B0604030504040204" pitchFamily="34" charset="0"/>
                <a:cs typeface="Verdana" panose="020B0604030504040204" pitchFamily="34" charset="0"/>
              </a:rPr>
              <a:t>THANK YOU! </a:t>
            </a:r>
          </a:p>
        </p:txBody>
      </p:sp>
      <p:sp>
        <p:nvSpPr>
          <p:cNvPr id="10" name="Title 1">
            <a:extLst>
              <a:ext uri="{FF2B5EF4-FFF2-40B4-BE49-F238E27FC236}">
                <a16:creationId xmlns:a16="http://schemas.microsoft.com/office/drawing/2014/main" id="{3DDCF102-8DBA-AC43-8C4A-27E53E2C49A1}"/>
              </a:ext>
            </a:extLst>
          </p:cNvPr>
          <p:cNvSpPr txBox="1">
            <a:spLocks/>
          </p:cNvSpPr>
          <p:nvPr/>
        </p:nvSpPr>
        <p:spPr>
          <a:xfrm>
            <a:off x="1" y="6061870"/>
            <a:ext cx="719846" cy="608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rgbClr val="DC4405"/>
                </a:solidFill>
                <a:latin typeface="+mj-lt"/>
                <a:ea typeface="+mj-ea"/>
                <a:cs typeface="+mj-cs"/>
              </a:defRPr>
            </a:lvl1pPr>
          </a:lstStyle>
          <a:p>
            <a:pPr algn="ctr"/>
            <a:r>
              <a:rPr lang="en-US" sz="1400" dirty="0">
                <a:solidFill>
                  <a:schemeClr val="bg1"/>
                </a:solidFill>
                <a:latin typeface="Verdana" panose="020B0604030504040204" pitchFamily="34" charset="0"/>
                <a:ea typeface="Verdana" panose="020B0604030504040204" pitchFamily="34" charset="0"/>
                <a:cs typeface="Verdana" panose="020B0604030504040204" pitchFamily="34" charset="0"/>
              </a:rPr>
              <a:t>04</a:t>
            </a:r>
          </a:p>
        </p:txBody>
      </p:sp>
      <p:pic>
        <p:nvPicPr>
          <p:cNvPr id="14" name="Picture 13">
            <a:extLst>
              <a:ext uri="{FF2B5EF4-FFF2-40B4-BE49-F238E27FC236}">
                <a16:creationId xmlns:a16="http://schemas.microsoft.com/office/drawing/2014/main" id="{B9AF266E-DFAB-C940-9F23-8B346DFB97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13250" y="427998"/>
            <a:ext cx="1492250" cy="344689"/>
          </a:xfrm>
          <a:prstGeom prst="rect">
            <a:avLst/>
          </a:prstGeom>
        </p:spPr>
      </p:pic>
      <p:sp>
        <p:nvSpPr>
          <p:cNvPr id="6" name="Content Placeholder 2">
            <a:extLst>
              <a:ext uri="{FF2B5EF4-FFF2-40B4-BE49-F238E27FC236}">
                <a16:creationId xmlns:a16="http://schemas.microsoft.com/office/drawing/2014/main" id="{FDF2D394-B3FC-474E-9CA3-9AF327C234E9}"/>
              </a:ext>
            </a:extLst>
          </p:cNvPr>
          <p:cNvSpPr txBox="1">
            <a:spLocks/>
          </p:cNvSpPr>
          <p:nvPr/>
        </p:nvSpPr>
        <p:spPr>
          <a:xfrm>
            <a:off x="1802303" y="1974301"/>
            <a:ext cx="9835515" cy="1454699"/>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4D4D4D"/>
                </a:solidFill>
                <a:latin typeface="+mn-lt"/>
                <a:ea typeface="+mn-ea"/>
                <a:cs typeface="+mn-cs"/>
              </a:defRPr>
            </a:lvl1pPr>
            <a:lvl2pPr marL="685800" indent="-228600" algn="l" defTabSz="914400" rtl="0" eaLnBrk="1" latinLnBrk="0" hangingPunct="1">
              <a:lnSpc>
                <a:spcPct val="90000"/>
              </a:lnSpc>
              <a:spcBef>
                <a:spcPts val="500"/>
              </a:spcBef>
              <a:buClr>
                <a:srgbClr val="A4DBE8"/>
              </a:buClr>
              <a:buFont typeface="Arial" panose="020B0604020202020204" pitchFamily="34" charset="0"/>
              <a:buChar char="•"/>
              <a:defRPr sz="1600" kern="1200">
                <a:solidFill>
                  <a:srgbClr val="4D4D4D"/>
                </a:solidFill>
                <a:latin typeface="+mn-lt"/>
                <a:ea typeface="+mn-ea"/>
                <a:cs typeface="+mn-cs"/>
              </a:defRPr>
            </a:lvl2pPr>
            <a:lvl3pPr marL="1143000" indent="-228600" algn="l" defTabSz="914400" rtl="0" eaLnBrk="1" latinLnBrk="0" hangingPunct="1">
              <a:lnSpc>
                <a:spcPct val="90000"/>
              </a:lnSpc>
              <a:spcBef>
                <a:spcPts val="500"/>
              </a:spcBef>
              <a:buClr>
                <a:srgbClr val="A4DBE8"/>
              </a:buClr>
              <a:buFont typeface="Arial" panose="020B0604020202020204" pitchFamily="34" charset="0"/>
              <a:buChar char="•"/>
              <a:defRPr sz="1400" kern="1200">
                <a:solidFill>
                  <a:srgbClr val="4D4D4D"/>
                </a:solidFill>
                <a:latin typeface="+mn-lt"/>
                <a:ea typeface="+mn-ea"/>
                <a:cs typeface="+mn-cs"/>
              </a:defRPr>
            </a:lvl3pPr>
            <a:lvl4pPr marL="1600200" indent="-228600" algn="l" defTabSz="914400" rtl="0" eaLnBrk="1" latinLnBrk="0" hangingPunct="1">
              <a:lnSpc>
                <a:spcPct val="90000"/>
              </a:lnSpc>
              <a:spcBef>
                <a:spcPts val="500"/>
              </a:spcBef>
              <a:buClr>
                <a:srgbClr val="A4DBE8"/>
              </a:buClr>
              <a:buFont typeface="Arial" panose="020B0604020202020204" pitchFamily="34" charset="0"/>
              <a:buChar char="•"/>
              <a:defRPr sz="1100" kern="1200">
                <a:solidFill>
                  <a:srgbClr val="4D4D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 lvl="3" indent="0">
              <a:lnSpc>
                <a:spcPct val="110000"/>
              </a:lnSpc>
              <a:buNone/>
            </a:pPr>
            <a:r>
              <a:rPr lang="en-US" sz="2000" b="1" dirty="0">
                <a:solidFill>
                  <a:srgbClr val="315470"/>
                </a:solidFill>
                <a:latin typeface="Garamond"/>
                <a:ea typeface="Verdana" panose="020B0604030504040204" pitchFamily="34" charset="0"/>
                <a:cs typeface="Verdana" panose="020B0604030504040204" pitchFamily="34" charset="0"/>
              </a:rPr>
              <a:t>FOR MORE INFORMATION AND TO APPLY:</a:t>
            </a:r>
            <a:endParaRPr lang="en-US">
              <a:latin typeface="Garamond"/>
            </a:endParaRPr>
          </a:p>
          <a:p>
            <a:pPr marL="344170" lvl="3" indent="-342900">
              <a:lnSpc>
                <a:spcPct val="110000"/>
              </a:lnSpc>
            </a:pPr>
            <a:r>
              <a:rPr lang="en-US" sz="2000" dirty="0">
                <a:latin typeface="Garamond"/>
                <a:ea typeface="Verdana"/>
                <a:cs typeface="Verdana"/>
              </a:rPr>
              <a:t>Visit </a:t>
            </a:r>
            <a:r>
              <a:rPr lang="en-US" sz="2000" dirty="0">
                <a:latin typeface="Garamond"/>
                <a:ea typeface="+mn-lt"/>
                <a:cs typeface="+mn-lt"/>
                <a:hlinkClick r:id="rId3"/>
              </a:rPr>
              <a:t>https://www.philafound.org/nonprofits/</a:t>
            </a:r>
            <a:r>
              <a:rPr lang="en-US" sz="2000" dirty="0">
                <a:latin typeface="Garamond"/>
                <a:ea typeface="Verdana"/>
                <a:cs typeface="Arial"/>
              </a:rPr>
              <a:t> </a:t>
            </a:r>
            <a:r>
              <a:rPr lang="en-US" sz="2000" b="1" dirty="0">
                <a:solidFill>
                  <a:srgbClr val="315470"/>
                </a:solidFill>
                <a:latin typeface="Garamond"/>
                <a:ea typeface="Verdana"/>
                <a:cs typeface="Verdana"/>
              </a:rPr>
              <a:t> </a:t>
            </a:r>
            <a:endParaRPr lang="en-US" sz="2000" b="1" dirty="0">
              <a:solidFill>
                <a:srgbClr val="315470"/>
              </a:solidFill>
              <a:latin typeface="Garamond"/>
              <a:ea typeface="Verdana" panose="020B0604030504040204" pitchFamily="34" charset="0"/>
              <a:cs typeface="Verdana" panose="020B0604030504040204" pitchFamily="34" charset="0"/>
            </a:endParaRPr>
          </a:p>
        </p:txBody>
      </p:sp>
      <p:sp>
        <p:nvSpPr>
          <p:cNvPr id="11" name="Content Placeholder 2">
            <a:extLst>
              <a:ext uri="{FF2B5EF4-FFF2-40B4-BE49-F238E27FC236}">
                <a16:creationId xmlns:a16="http://schemas.microsoft.com/office/drawing/2014/main" id="{EFE86105-0C95-7246-9D2D-C7E9D6797538}"/>
              </a:ext>
            </a:extLst>
          </p:cNvPr>
          <p:cNvSpPr txBox="1">
            <a:spLocks/>
          </p:cNvSpPr>
          <p:nvPr/>
        </p:nvSpPr>
        <p:spPr>
          <a:xfrm>
            <a:off x="1797775" y="3308534"/>
            <a:ext cx="10118561" cy="1454699"/>
          </a:xfrm>
          <a:prstGeom prst="rect">
            <a:avLst/>
          </a:prstGeom>
        </p:spPr>
        <p:txBody>
          <a:bodyPr>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4D4D4D"/>
                </a:solidFill>
                <a:latin typeface="+mn-lt"/>
                <a:ea typeface="+mn-ea"/>
                <a:cs typeface="+mn-cs"/>
              </a:defRPr>
            </a:lvl1pPr>
            <a:lvl2pPr marL="685800" indent="-228600" algn="l" defTabSz="914400" rtl="0" eaLnBrk="1" latinLnBrk="0" hangingPunct="1">
              <a:lnSpc>
                <a:spcPct val="90000"/>
              </a:lnSpc>
              <a:spcBef>
                <a:spcPts val="500"/>
              </a:spcBef>
              <a:buClr>
                <a:srgbClr val="A4DBE8"/>
              </a:buClr>
              <a:buFont typeface="Arial" panose="020B0604020202020204" pitchFamily="34" charset="0"/>
              <a:buChar char="•"/>
              <a:defRPr sz="1600" kern="1200">
                <a:solidFill>
                  <a:srgbClr val="4D4D4D"/>
                </a:solidFill>
                <a:latin typeface="+mn-lt"/>
                <a:ea typeface="+mn-ea"/>
                <a:cs typeface="+mn-cs"/>
              </a:defRPr>
            </a:lvl2pPr>
            <a:lvl3pPr marL="1143000" indent="-228600" algn="l" defTabSz="914400" rtl="0" eaLnBrk="1" latinLnBrk="0" hangingPunct="1">
              <a:lnSpc>
                <a:spcPct val="90000"/>
              </a:lnSpc>
              <a:spcBef>
                <a:spcPts val="500"/>
              </a:spcBef>
              <a:buClr>
                <a:srgbClr val="A4DBE8"/>
              </a:buClr>
              <a:buFont typeface="Arial" panose="020B0604020202020204" pitchFamily="34" charset="0"/>
              <a:buChar char="•"/>
              <a:defRPr sz="1400" kern="1200">
                <a:solidFill>
                  <a:srgbClr val="4D4D4D"/>
                </a:solidFill>
                <a:latin typeface="+mn-lt"/>
                <a:ea typeface="+mn-ea"/>
                <a:cs typeface="+mn-cs"/>
              </a:defRPr>
            </a:lvl3pPr>
            <a:lvl4pPr marL="1600200" indent="-228600" algn="l" defTabSz="914400" rtl="0" eaLnBrk="1" latinLnBrk="0" hangingPunct="1">
              <a:lnSpc>
                <a:spcPct val="90000"/>
              </a:lnSpc>
              <a:spcBef>
                <a:spcPts val="500"/>
              </a:spcBef>
              <a:buClr>
                <a:srgbClr val="A4DBE8"/>
              </a:buClr>
              <a:buFont typeface="Arial" panose="020B0604020202020204" pitchFamily="34" charset="0"/>
              <a:buChar char="•"/>
              <a:defRPr sz="1100" kern="1200">
                <a:solidFill>
                  <a:srgbClr val="4D4D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212725">
              <a:lnSpc>
                <a:spcPct val="110000"/>
              </a:lnSpc>
              <a:buNone/>
            </a:pPr>
            <a:r>
              <a:rPr lang="en-US" sz="2400" b="1" dirty="0">
                <a:solidFill>
                  <a:srgbClr val="315470"/>
                </a:solidFill>
                <a:latin typeface="Garamond"/>
                <a:ea typeface="Verdana" panose="020B0604030504040204" pitchFamily="34" charset="0"/>
                <a:cs typeface="Verdana" panose="020B0604030504040204" pitchFamily="34" charset="0"/>
              </a:rPr>
              <a:t>QUESTIONS: </a:t>
            </a:r>
          </a:p>
          <a:p>
            <a:pPr marL="519113" lvl="3" indent="-274638">
              <a:lnSpc>
                <a:spcPct val="110000"/>
              </a:lnSpc>
            </a:pPr>
            <a:r>
              <a:rPr lang="en-US" sz="2400" dirty="0">
                <a:latin typeface="Garamond"/>
                <a:ea typeface="Verdana" panose="020B0604030504040204" pitchFamily="34" charset="0"/>
                <a:cs typeface="Verdana" panose="020B0604030504040204" pitchFamily="34" charset="0"/>
              </a:rPr>
              <a:t>Submit any additional inquiries to </a:t>
            </a:r>
            <a:r>
              <a:rPr lang="en-US" sz="2400" dirty="0">
                <a:solidFill>
                  <a:srgbClr val="DC4405"/>
                </a:solidFill>
                <a:latin typeface="Garamond"/>
                <a:ea typeface="Verdana" panose="020B0604030504040204" pitchFamily="34" charset="0"/>
                <a:cs typeface="Verdana" panose="020B0604030504040204" pitchFamily="34" charset="0"/>
                <a:hlinkClick r:id="rId4">
                  <a:extLst>
                    <a:ext uri="{A12FA001-AC4F-418D-AE19-62706E023703}">
                      <ahyp:hlinkClr xmlns:ahyp="http://schemas.microsoft.com/office/drawing/2018/hyperlinkcolor" val="tx"/>
                    </a:ext>
                  </a:extLst>
                </a:hlinkClick>
              </a:rPr>
              <a:t>grantmakingservices@philafound.org</a:t>
            </a:r>
            <a:br>
              <a:rPr lang="en-US" sz="2000" dirty="0">
                <a:solidFill>
                  <a:srgbClr val="DC4405"/>
                </a:solidFill>
                <a:latin typeface="Garamond"/>
                <a:ea typeface="Verdana" panose="020B0604030504040204" pitchFamily="34" charset="0"/>
                <a:cs typeface="Verdana" panose="020B0604030504040204" pitchFamily="34" charset="0"/>
              </a:rPr>
            </a:br>
            <a:endParaRPr lang="en-US" sz="2000" dirty="0">
              <a:solidFill>
                <a:srgbClr val="DC4405"/>
              </a:solidFill>
              <a:latin typeface="Garamond"/>
              <a:ea typeface="Verdana" panose="020B0604030504040204" pitchFamily="34" charset="0"/>
              <a:cs typeface="Verdana" panose="020B0604030504040204" pitchFamily="34" charset="0"/>
            </a:endParaRPr>
          </a:p>
          <a:p>
            <a:pPr marL="1588" lvl="3" indent="0">
              <a:lnSpc>
                <a:spcPct val="110000"/>
              </a:lnSpc>
              <a:buNone/>
            </a:pPr>
            <a:r>
              <a:rPr lang="en-US" sz="2000" b="1" dirty="0">
                <a:solidFill>
                  <a:srgbClr val="315470"/>
                </a:solidFill>
                <a:latin typeface="Garamond"/>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920858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10A94079CE9645A4612B6366EE62C5" ma:contentTypeVersion="12" ma:contentTypeDescription="Create a new document." ma:contentTypeScope="" ma:versionID="873faf135d7511df6f3b964f3332ec81">
  <xsd:schema xmlns:xsd="http://www.w3.org/2001/XMLSchema" xmlns:xs="http://www.w3.org/2001/XMLSchema" xmlns:p="http://schemas.microsoft.com/office/2006/metadata/properties" xmlns:ns2="45c6230b-b908-4ac0-b881-7f6b5da6998d" xmlns:ns3="8ab40efe-fdd4-4cb4-93d3-6220098f63cd" targetNamespace="http://schemas.microsoft.com/office/2006/metadata/properties" ma:root="true" ma:fieldsID="0d7312bb43bdf1cdc0771e7f520ddcb2" ns2:_="" ns3:_="">
    <xsd:import namespace="45c6230b-b908-4ac0-b881-7f6b5da6998d"/>
    <xsd:import namespace="8ab40efe-fdd4-4cb4-93d3-6220098f63c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c6230b-b908-4ac0-b881-7f6b5da6998d"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ab40efe-fdd4-4cb4-93d3-6220098f63c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6FCF756-6AA7-4462-8B16-205807021A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c6230b-b908-4ac0-b881-7f6b5da6998d"/>
    <ds:schemaRef ds:uri="8ab40efe-fdd4-4cb4-93d3-6220098f63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01BBED-A52B-4344-B68E-26A1552C23A4}">
  <ds:schemaRefs>
    <ds:schemaRef ds:uri="http://schemas.microsoft.com/sharepoint/v3/contenttype/forms"/>
  </ds:schemaRefs>
</ds:datastoreItem>
</file>

<file path=customXml/itemProps3.xml><?xml version="1.0" encoding="utf-8"?>
<ds:datastoreItem xmlns:ds="http://schemas.openxmlformats.org/officeDocument/2006/customXml" ds:itemID="{F0408500-99DB-4D4A-AB58-35E1EA79DF5B}">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21</TotalTime>
  <Words>1650</Words>
  <Application>Microsoft Office PowerPoint</Application>
  <PresentationFormat>Widescreen</PresentationFormat>
  <Paragraphs>226</Paragraphs>
  <Slides>18</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Garamond</vt:lpstr>
      <vt:lpstr>Verdana</vt:lpstr>
      <vt:lpstr>1_Office Theme</vt:lpstr>
      <vt:lpstr>PowerPoint Presentation</vt:lpstr>
      <vt:lpstr>PowerPoint Presentation</vt:lpstr>
      <vt:lpstr>Philadelphia Foundation</vt:lpstr>
      <vt:lpstr>Philadelphia Foundation – Grantmaking breakdown </vt:lpstr>
      <vt:lpstr>Philadelphia Foundation – DAF Team from left to right.</vt:lpstr>
      <vt:lpstr>Discretionary Grantmaking Highlights </vt:lpstr>
      <vt:lpstr>Discretionary Grantmaking Categories</vt:lpstr>
      <vt:lpstr>Discretionary Grantmaking Categories</vt:lpstr>
      <vt:lpstr>Basic Eligibility</vt:lpstr>
      <vt:lpstr>Important Considerations</vt:lpstr>
      <vt:lpstr>Important Considerations</vt:lpstr>
      <vt:lpstr>Application Process</vt:lpstr>
      <vt:lpstr>Application Deadlines</vt:lpstr>
      <vt:lpstr>Other Available Grants, Special Initiatives &amp; Scholarships</vt:lpstr>
      <vt:lpstr>Other Available Grants, Special Initiatives &amp; Scholarships</vt:lpstr>
      <vt:lpstr>Key Skills Hub</vt:lpstr>
      <vt:lpstr>Q&amp;A</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Edurne Irizarry, MSW</dc:creator>
  <cp:lastModifiedBy>Edurne Irizarry, MSW</cp:lastModifiedBy>
  <cp:revision>1</cp:revision>
  <dcterms:created xsi:type="dcterms:W3CDTF">2021-01-13T17:09:35Z</dcterms:created>
  <dcterms:modified xsi:type="dcterms:W3CDTF">2021-01-13T17:30:50Z</dcterms:modified>
</cp:coreProperties>
</file>